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8" r:id="rId2"/>
  </p:sldMasterIdLst>
  <p:notesMasterIdLst>
    <p:notesMasterId r:id="rId34"/>
  </p:notesMasterIdLst>
  <p:sldIdLst>
    <p:sldId id="256" r:id="rId3"/>
    <p:sldId id="329" r:id="rId4"/>
    <p:sldId id="303" r:id="rId5"/>
    <p:sldId id="356" r:id="rId6"/>
    <p:sldId id="357" r:id="rId7"/>
    <p:sldId id="259" r:id="rId8"/>
    <p:sldId id="358" r:id="rId9"/>
    <p:sldId id="360" r:id="rId10"/>
    <p:sldId id="361" r:id="rId11"/>
    <p:sldId id="363" r:id="rId12"/>
    <p:sldId id="364" r:id="rId13"/>
    <p:sldId id="362" r:id="rId14"/>
    <p:sldId id="365" r:id="rId15"/>
    <p:sldId id="366" r:id="rId16"/>
    <p:sldId id="368" r:id="rId17"/>
    <p:sldId id="367" r:id="rId18"/>
    <p:sldId id="369" r:id="rId19"/>
    <p:sldId id="370" r:id="rId20"/>
    <p:sldId id="371" r:id="rId21"/>
    <p:sldId id="383" r:id="rId22"/>
    <p:sldId id="258" r:id="rId23"/>
    <p:sldId id="373" r:id="rId24"/>
    <p:sldId id="374" r:id="rId25"/>
    <p:sldId id="376" r:id="rId26"/>
    <p:sldId id="377" r:id="rId27"/>
    <p:sldId id="378" r:id="rId28"/>
    <p:sldId id="379" r:id="rId29"/>
    <p:sldId id="380" r:id="rId30"/>
    <p:sldId id="381" r:id="rId31"/>
    <p:sldId id="341" r:id="rId32"/>
    <p:sldId id="345" r:id="rId33"/>
  </p:sldIdLst>
  <p:sldSz cx="9144000" cy="5143500" type="screen16x9"/>
  <p:notesSz cx="6858000" cy="9144000"/>
  <p:embeddedFontLst>
    <p:embeddedFont>
      <p:font typeface="Arvo" panose="020B0604020202020204" charset="-94"/>
      <p:regular r:id="rId35"/>
      <p:bold r:id="rId36"/>
      <p:italic r:id="rId37"/>
      <p:boldItalic r:id="rId38"/>
    </p:embeddedFont>
    <p:embeddedFont>
      <p:font typeface="Bodoni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Proxima Nova" panose="020B0604020202020204" charset="0"/>
      <p:regular r:id="rId47"/>
      <p:bold r:id="rId48"/>
      <p:italic r:id="rId49"/>
      <p:boldItalic r:id="rId50"/>
    </p:embeddedFont>
    <p:embeddedFont>
      <p:font typeface="Proxima Nova Semibold" panose="020B0604020202020204" charset="0"/>
      <p:regular r:id="rId51"/>
      <p:bold r:id="rId52"/>
      <p:boldItalic r:id="rId53"/>
    </p:embeddedFont>
    <p:embeddedFont>
      <p:font typeface="Ubuntu" panose="020B0604020202020204" charset="0"/>
      <p:regular r:id="rId54"/>
      <p:bold r:id="rId55"/>
      <p:italic r:id="rId56"/>
      <p:boldItalic r:id="rId57"/>
    </p:embeddedFont>
    <p:embeddedFont>
      <p:font typeface="Ubuntu Light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İBRAHİM BAŞAR YARGICI" initials="İBY" lastIdx="2" clrIdx="0">
    <p:extLst>
      <p:ext uri="{19B8F6BF-5375-455C-9EA6-DF929625EA0E}">
        <p15:presenceInfo xmlns:p15="http://schemas.microsoft.com/office/powerpoint/2012/main" userId="S::ibrahimyargici18@istanbularel.edu.tr::08f1a5e2-1eff-4c80-ae61-e5ef1510eca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7FC"/>
    <a:srgbClr val="102D38"/>
    <a:srgbClr val="E6E6E6"/>
    <a:srgbClr val="E8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32026-29B4-4EAC-9494-84C606D6B3D7}">
  <a:tblStyle styleId="{DC132026-29B4-4EAC-9494-84C606D6B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F1D111-DF81-4919-B196-2355C11C068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0" y="9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4T18:19:56.166"/>
    </inkml:context>
    <inkml:brush xml:id="br0">
      <inkml:brushProperty name="width" value="0.3" units="cm"/>
      <inkml:brushProperty name="height" value="0.6" units="cm"/>
      <inkml:brushProperty name="color" value="#F8F8F8"/>
      <inkml:brushProperty name="tip" value="rectangle"/>
      <inkml:brushProperty name="rasterOp" value="maskPen"/>
      <inkml:brushProperty name="ignorePressure" value="1"/>
    </inkml:brush>
  </inkml:definitions>
  <inkml:trace contextRef="#ctx0" brushRef="#br0">36 37,'-2'0,"-1"0,1 0,0 1,-1-1,1 1,0-1,-1 1,1 0,0 0,0 0,0 0,-3 3,4-4,1 0,0 0,0 0,0 0,-1 1,1-1,0 0,0 0,0 0,0 0,0 1,0-1,-1 0,1 0,0 0,0 0,0 1,0-1,0 0,0 0,0 1,0-1,0 0,0 0,0 0,0 1,0-1,0 0,0 0,0 0,0 1,0-1,0 0,0 0,0 0,1 1,-1-1,0 0,0 0,0 0,0 1,0-1,1 0,20 5,36-5,-1-3,1-3,67-14,-57 8,132-7,519 21,-684-2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20:47:18.6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 24575,'0'-3'0,"1"0"0,-1 0 0,1 1 0,0-1 0,0 0 0,0 0 0,1 1 0,-1-1 0,1 0 0,-1 1 0,1 0 0,0-1 0,0 1 0,0 0 0,0 0 0,0 0 0,0 0 0,1 0 0,-1 0 0,0 1 0,1-1 0,0 1 0,-1 0 0,7-2 0,2-2 0,1 2 0,-1-1 0,1 1 0,19-2 0,-23 4 0,103-8 0,-98 9 0,0 0 0,0 0 0,1 2 0,-1-1 0,0 2 0,16 4 0,-26-5 0,0-1 0,1 1 0,-1 0 0,0 0 0,0 1 0,0-1 0,0 0 0,0 1 0,0 0 0,-1 0 0,1 0 0,-1 0 0,0 0 0,0 0 0,0 0 0,0 1 0,-1-1 0,1 1 0,-1-1 0,0 1 0,1 4 0,1 10 0,0 0 0,-1 0 0,-1 25 0,1 11 0,26 555 0,-28-598 0,-1-1 0,1 0 0,0 0 0,1-1 0,0 1 0,1 0 0,3 10 0,-5-19 0,0 0 0,1 0 0,-1 0 0,1-1 0,-1 1 0,1 0 0,-1 0 0,1 0 0,0-1 0,-1 1 0,1-1 0,0 1 0,-1 0 0,1-1 0,0 1 0,0-1 0,0 1 0,0-1 0,-1 0 0,1 1 0,0-1 0,0 0 0,0 0 0,0 0 0,0 1 0,0-1 0,0 0 0,0 0 0,0 0 0,0-1 0,0 1 0,0 0 0,-1 0 0,1 0 0,0-1 0,0 1 0,0 0 0,1-2 0,37-21 0,-31 16 0,22-14 0,-1-2 0,0-1 0,-3-2 0,0 0 0,-1-2 0,-2 0 0,-1-2 0,-1 0 0,-1-2 0,15-34 0,-26 40 0,0 0 0,-2-1 0,-1 0 0,-2 0 0,0 0 0,-2-1 0,-1 0 0,-1 1 0,-1-1 0,-6-29 0,7 53 0,-1 0 0,1 0 0,-1 1 0,0-1 0,0 1 0,-1-1 0,1 1 0,-1-1 0,1 1 0,-1 0 0,0 0 0,-1 0 0,1 0 0,0 0 0,-1 0 0,0 0 0,1 1 0,-1 0 0,0-1 0,-1 1 0,1 0 0,0 0 0,-7-2 0,7 3 0,0 1 0,0-1 0,0 1 0,0 0 0,0 0 0,0 0 0,-1 0 0,1 0 0,0 1 0,0-1 0,0 1 0,0 0 0,0 0 0,0 0 0,0 0 0,0 1 0,1-1 0,-1 1 0,0-1 0,1 1 0,-1 0 0,1 0 0,0 0 0,-1 1 0,1-1 0,0 1 0,0-1 0,-1 4 0,-3 5 0,0 0 0,1 0 0,0 0 0,1 1 0,1 0 0,0 0 0,0 0 0,1 0 0,1 0 0,-1 18 0,2-6 0,1 1 0,0 0 0,2-1 0,7 31 0,-2-31 0,1-1 0,2 0 0,0 0 0,1-1 0,29 39 0,17 33 0,-52-82 0,1-1 0,0 0 0,0 0 0,1 0 0,0-1 0,1-1 0,17 16 0,-22-22 0,0 0 0,1 0 0,-1 0 0,1-1 0,0 0 0,-1 0 0,1 0 0,0 0 0,0-1 0,0 0 0,1 0 0,-1 0 0,0-1 0,0 0 0,0 0 0,1 0 0,-1-1 0,0 1 0,0-1 0,0 0 0,0-1 0,8-2 0,-8 2 0,0-1 0,0 1 0,0-1 0,-1 0 0,1-1 0,-1 1 0,1-1 0,-1 0 0,-1 0 0,1 0 0,0 0 0,-1 0 0,0-1 0,0 0 0,0 0 0,3-7 0,1-8 0,0 0 0,-1-1 0,3-22 0,2-5 0,-1-2 0,-3 0 0,-1 0 0,-3-1 0,-2 1 0,-9-84 0,7 123 0,0 1 0,-1-1 0,-1 1 0,1 0 0,-2 0 0,1 0 0,-2 0 0,1 0 0,-1 1 0,0 0 0,-1 0 0,-11-14 0,11 17 0,0 1 0,0-1 0,0 1 0,-1 1 0,1-1 0,-1 1 0,0 0 0,0 1 0,-1-1 0,1 1 0,-1 1 0,0 0 0,1 0 0,-1 0 0,0 1 0,0 0 0,-11 0 0,15 1-54,1 0-1,-1 0 0,1 1 1,-1-1-1,1 1 1,-1 0-1,1 0 0,0 0 1,-1 0-1,1 0 1,0 1-1,0 0 0,0-1 1,0 1-1,0 0 0,0 0 1,0 1-1,1-1 1,-1 1-1,1-1 0,0 1 1,-1 0-1,1 0 1,-3 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4T18:19:56.542"/>
    </inkml:context>
    <inkml:brush xml:id="br0">
      <inkml:brushProperty name="width" value="0.3" units="cm"/>
      <inkml:brushProperty name="height" value="0.6" units="cm"/>
      <inkml:brushProperty name="color" value="#F8F8F8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20:01.6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481 104 24575,'0'5'0,"0"-1"0,0 0 0,0 1 0,1-1 0,-1 0 0,1 0 0,0 1 0,0-1 0,1 0 0,-1 0 0,4 7 0,-3-10 0,0 1 0,0 0 0,-1-1 0,1 1 0,0-1 0,0 0 0,0 0 0,1 0 0,-1 0 0,0 0 0,0 0 0,1 0 0,-1-1 0,0 1 0,1-1 0,-1 1 0,0-1 0,1 0 0,-1 0 0,1 0 0,-1-1 0,0 1 0,5-1 0,28-6 0,0 0 0,55-22 0,-10 4 0,40-6 0,1 4 0,1 6 0,1 6 0,179 0 0,-236 18 0,0 3 0,-1 3 0,-1 3 0,91 29 0,-147-39 0,0 0 0,-1 1 0,1 0 0,-1 0 0,0 1 0,0 0 0,0 1 0,-1-1 0,1 1 0,-1 0 0,0 1 0,9 10 0,-12-11 0,0 0 0,0 1 0,-1-1 0,1 1 0,-1-1 0,0 1 0,-1 0 0,1 0 0,-1 0 0,-1 0 0,1 0 0,-1 0 0,0 0 0,0 0 0,0 0 0,-1 0 0,-2 8 0,2-9 0,0-1 0,-1 1 0,1-1 0,-1 1 0,0-1 0,0 0 0,0 1 0,-1-1 0,1 0 0,-1-1 0,0 1 0,0 0 0,-1-1 0,1 0 0,-1 1 0,1-2 0,-1 1 0,0 0 0,0-1 0,-6 3 0,-7 2 0,0-1 0,0-1 0,0 0 0,-22 2 0,2 1 0,-39 6 0,0-3 0,-92 1 0,-159-13 0,129-2 0,-603 3 0,791 0 0,1 1 0,-1 0 0,1 1 0,-1 0 0,1 1 0,-11 4 0,-10 3 0,24-9 0,0-1 0,0 0 0,0 0 0,0 0 0,0-1 0,0 0 0,0 0 0,1-1 0,-1 1 0,0-1 0,1 0 0,-1-1 0,-8-4 0,10 5 0,-1 0 0,1-1 0,0 1 0,0-1 0,0 0 0,0 0 0,0 0 0,1-1 0,-1 1 0,1-1 0,0 0 0,0 0 0,0 0 0,1 0 0,0 0 0,-3-7 0,5 8 0,0 1 0,0 0 0,0-1 0,0 1 0,1 0 0,-1-1 0,1 1 0,0 0 0,0-1 0,0 1 0,0 0 0,0 0 0,0 0 0,0 0 0,1 0 0,-1 0 0,1 0 0,0 0 0,-1 1 0,1-1 0,2-1 0,48-32 0,-40 27 0,16-7 0,1 1 0,1 1 0,58-16 0,-27 10 0,-36 12 0,-1 2 0,1 0 0,1 2 0,24 0 0,72 2 0,-110 1 0,-69-1 0,35-1 0,1 2 0,-1 0 0,0 1 0,1 1 0,-23 5 0,41-6 0,1 0 0,-1 0 0,0 0 0,1 0 0,-1 1 0,1-1 0,-1 1 0,1-1 0,0 1 0,-3 3 0,5-5 0,-1 0 0,1 0 0,0 1 0,0-1 0,0 0 0,-1 1 0,1-1 0,0 0 0,0 1 0,0-1 0,0 0 0,0 1 0,0-1 0,0 0 0,0 1 0,0-1 0,0 0 0,0 1 0,0-1 0,0 0 0,0 1 0,0-1 0,0 0 0,0 1 0,0-1 0,0 0 0,0 1 0,1-1 0,-1 0 0,0 1 0,0-1 0,1 1 0,20 8 0,19-2 0,0-3 0,1-1 0,-1-2 0,56-5 0,-19 1 0,369-17-91,452 5-4733,-667 27 3171,-4-9 7319,-295 41-4764,44-31-902,-1-1 0,0-2 0,-1 0 0,-31 6 0,-112 18 0,109-23 0,-271 38 0,136-23 0,181-23 0,-1 1 0,1-1 0,-1 2 0,1 0 0,1 1 0,-1 1 0,1 0 0,0 0 0,0 1 0,1 1 0,0 0 0,1 1 0,0 0 0,1 1 0,-16 19 0,14-5-1365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1:49:36.4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1089 1 24575,'-1'24'0,"-2"-1"0,-1 1 0,-13 42 0,-1 9 0,-1 112 0,11-88 0,2 215 0,8-180 0,0-102 0,7 45 0,0-10 0,-2-4 0,-1-16 0,-1 48 0,-4-3 0,-3 77 0,1-165 0,1-1 0,-1 1 0,0-1 0,0 1 0,-1-1 0,1 0 0,-1 1 0,0-1 0,1 0 0,-1 0 0,-1 0 0,1 0 0,0-1 0,-1 1 0,1 0 0,-1-1 0,0 0 0,0 0 0,0 0 0,0 0 0,0 0 0,0 0 0,-1-1 0,1 0 0,0 1 0,-1-1 0,1-1 0,-1 1 0,-5 0 0,-14 2 0,1-1 0,-1 0 0,-37-4 0,33 1 0,-545-1 0,568 2 0,0 0 0,0-1 0,0 1 0,0-1 0,0 0 0,0 0 0,1 0 0,-1 0 0,0-1 0,1 1 0,-1-1 0,1 0 0,-1 0 0,1-1 0,0 1 0,-4-4 0,3 1 0,-1 0 0,1 0 0,0-1 0,1 1 0,-1-1 0,1 0 0,0 0 0,-4-12 0,0-9 0,1 0 0,2-1 0,-3-48 0,5 52 0,-12-133 0,-11-201 0,22 311 0,-2 0 0,-3 1 0,-18-67 0,1 10 0,19 58 0,2-1 0,1 0 0,7-72 0,-1 17 0,-4 97 0,1 0 0,0 0 0,0-1 0,1 1 0,-1 0 0,1 0 0,0 0 0,0 1 0,0-1 0,1 0 0,-1 0 0,1 0 0,3-4 0,-3 6 0,0 0 0,1 0 0,-1 0 0,1 1 0,-1-1 0,1 1 0,0 0 0,-1 0 0,1 0 0,0 0 0,0 0 0,0 1 0,0-1 0,0 1 0,0 0 0,-1 0 0,1 0 0,0 0 0,4 1 0,-6-1 0,42 2 0,0-1 0,-1-2 0,1-2 0,44-9 0,-39 4 0,0 3 0,1 1 0,66 5 0,56-4 0,-151 0 0,3 2 0,-22 2 0,-1-1 0,1 1 0,-1 0 0,0 0 0,1 0 0,-1 0 0,0 0 0,0 0 0,0 0 0,1 0 0,-1 0 0,0 0 0,0 0 0,0 0 0,-1 0 0,1 0 0,0 0 0,0 0 0,0 0 0,-1 0 0,1-1 0,0 1 0,-1 0 0,1 0 0,-1 0 0,-1 1 0,-6 20 0,-2-1 0,-1 0 0,-1-1 0,-1 0 0,0-1 0,-1-1 0,-18 19 0,22-27 0,-1 0 0,1-1 0,-2 0 0,1 0 0,-1-1 0,0-1 0,-1 0 0,0-1 0,0 0 0,0-1 0,-1 0 0,-25 4 0,-13 1 0,-79 27 0,-17 3 0,141-38 0,3-1 0,-1 1 0,0-1 0,1 0 0,-1 0 0,0-1 0,0 0 0,0 1 0,1-2 0,-1 1 0,0 0 0,0-1 0,-8-2 0,13 2 0,-1 1 0,1-1 0,0 1 0,0-1 0,0 0 0,0 1 0,-1-1 0,1 1 0,0-1 0,0 1 0,0-1 0,0 1 0,0-1 0,1 1 0,-1-1 0,0 0 0,0 1 0,0-1 0,0 1 0,1-1 0,-1 1 0,0-1 0,0 1 0,1-1 0,-1 1 0,0-1 0,1 1 0,-1 0 0,0-1 0,1 1 0,-1 0 0,1-1 0,-1 1 0,1 0 0,-1-1 0,1 1 0,0 0 0,25-17 0,-21 14 0,58-37 0,-18 10 0,73-35 0,-78 47 0,-19 6 0,0 2 0,1 1 0,0 0 0,0 2 0,1 0 0,0 2 0,0 0 0,29-1 0,-50 6 0,-1 0 0,1 0 0,0 0 0,0 0 0,-1 1 0,1-1 0,0 1 0,0-1 0,-1 1 0,1 0 0,-1-1 0,1 1 0,0 0 0,-1 0 0,0 0 0,1 0 0,-1 0 0,1 1 0,-1-1 0,0 0 0,0 1 0,0-1 0,1 2 0,0 1 0,0-1 0,-1 1 0,0 0 0,0 0 0,0 0 0,0-1 0,-1 1 0,1 0 0,-1 0 0,0 5 0,-2 6 0,1-1 0,-2 1 0,0-1 0,-9 25 0,4-20 0,-2-2 0,0 1 0,-1-1 0,-1-1 0,0 0 0,-1-1 0,-1 0 0,-1-1 0,-16 13 0,5-2 0,-32 36 0,55-57 0,0 1 0,0-1 0,0 1 0,1-1 0,0 1 0,0 0 0,0 0 0,0-1 0,1 2 0,0-1 0,0 0 0,0 6 0,1-11 0,0 1 0,0 0 0,0 0 0,0 0 0,0 0 0,0-1 0,0 1 0,0 0 0,1 0 0,-1-1 0,0 1 0,1 0 0,-1 0 0,0-1 0,1 1 0,-1 0 0,1-1 0,-1 1 0,1 0 0,-1-1 0,1 1 0,0-1 0,-1 1 0,1-1 0,0 1 0,-1-1 0,1 0 0,1 1 0,0-1 0,1 0 0,-1 0 0,0 0 0,1 0 0,-1 0 0,1-1 0,-1 1 0,0-1 0,1 0 0,-1 0 0,0 0 0,0 0 0,0 0 0,0 0 0,3-2 0,26-19 0,0-2 0,-1-2 0,-2 0 0,40-48 0,-27 30 0,-2 1 0,-19 20 0,0 1 0,1 1 0,26-19 0,-38 38 0,-11 14 0,-11 17 0,-102 140 0,-13 23 0,77-105 0,-4-2 0,-77 91 0,153-211 0,28-59 0,6-12 0,-48 95 0,42-76 0,4 2 0,66-80 0,-118 164 0,0-1 0,0 0 0,1 0 0,-1 0 0,1 1 0,-1-1 0,1 1 0,0-1 0,0 1 0,-1 0 0,1 0 0,0 0 0,0 0 0,0 0 0,2-1 0,-3 3 0,-1-1 0,1 1 0,-1-1 0,1 1 0,-1 0 0,1-1 0,-1 1 0,0 0 0,1-1 0,-1 1 0,0 0 0,0 0 0,0-1 0,0 1 0,1 0 0,-1 0 0,0-1 0,0 1 0,0 0 0,-1 0 0,1 0 0,0-1 0,0 1 0,0 0 0,0 0 0,-1 1 0,-23 76 0,22-70 0,-22 59 0,4 1 0,3 1 0,3 1 0,-8 106 0,14-77 0,-2 61 0,13-134 0,3-21 0,15-35 0,-11 15 0,6-11 0,183-262 0,-200 290 0,-51 91 0,41-74 0,1 1 0,1 1 0,1 0 0,-8 31 0,16-49 0,-3 54 0,3-55 0,0-1 0,0 0 0,0 1 0,0-1 0,0 1 0,1-1 0,-1 1 0,1-1 0,-1 1 0,1-1 0,-1 0 0,1 1 0,0-1 0,0 0 0,0 0 0,0 0 0,0 1 0,0-1 0,0 0 0,0 0 0,0 0 0,0 0 0,0-1 0,1 1 0,-1 0 0,0 0 0,1-1 0,-1 1 0,0-1 0,1 1 0,-1-1 0,1 0 0,1 1 0,14-2-53,0 0 0,0-1 0,21-4 0,47-5-1230,-78 10 1201,-1 2 1,1-1 0,-1 1 0,0-1 0,1 2 0,-1-1 0,0 1-1,0 0 1,0 0 0,11 6 0,-1 6-886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4T18:19:56.166"/>
    </inkml:context>
    <inkml:brush xml:id="br0">
      <inkml:brushProperty name="width" value="0.3" units="cm"/>
      <inkml:brushProperty name="height" value="0.6" units="cm"/>
      <inkml:brushProperty name="color" value="#F8F8F8"/>
      <inkml:brushProperty name="tip" value="rectangle"/>
      <inkml:brushProperty name="rasterOp" value="maskPen"/>
      <inkml:brushProperty name="ignorePressure" value="1"/>
    </inkml:brush>
  </inkml:definitions>
  <inkml:trace contextRef="#ctx0" brushRef="#br0">36 37,'-2'0,"-1"0,1 0,0 1,-1-1,1 1,0-1,-1 1,1 0,0 0,0 0,0 0,-3 3,4-4,1 0,0 0,0 0,0 0,-1 1,1-1,0 0,0 0,0 0,0 0,0 1,0-1,-1 0,1 0,0 0,0 0,0 1,0-1,0 0,0 0,0 1,0-1,0 0,0 0,0 0,0 1,0-1,0 0,0 0,0 0,0 1,0-1,0 0,0 0,0 0,1 1,-1-1,0 0,0 0,0 0,0 1,0-1,1 0,20 5,36-5,-1-3,1-3,67-14,-57 8,132-7,519 21,-684-2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4T18:19:56.542"/>
    </inkml:context>
    <inkml:brush xml:id="br0">
      <inkml:brushProperty name="width" value="0.3" units="cm"/>
      <inkml:brushProperty name="height" value="0.6" units="cm"/>
      <inkml:brushProperty name="color" value="#F8F8F8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20:01.6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481 104 24575,'0'5'0,"0"-1"0,0 0 0,0 1 0,1-1 0,-1 0 0,1 0 0,0 1 0,0-1 0,1 0 0,-1 0 0,4 7 0,-3-10 0,0 1 0,0 0 0,-1-1 0,1 1 0,0-1 0,0 0 0,0 0 0,1 0 0,-1 0 0,0 0 0,0 0 0,1 0 0,-1-1 0,0 1 0,1-1 0,-1 1 0,0-1 0,1 0 0,-1 0 0,1 0 0,-1-1 0,0 1 0,5-1 0,28-6 0,0 0 0,55-22 0,-10 4 0,40-6 0,1 4 0,1 6 0,1 6 0,179 0 0,-236 18 0,0 3 0,-1 3 0,-1 3 0,91 29 0,-147-39 0,0 0 0,-1 1 0,1 0 0,-1 0 0,0 1 0,0 0 0,0 1 0,-1-1 0,1 1 0,-1 0 0,0 1 0,9 10 0,-12-11 0,0 0 0,0 1 0,-1-1 0,1 1 0,-1-1 0,0 1 0,-1 0 0,1 0 0,-1 0 0,-1 0 0,1 0 0,-1 0 0,0 0 0,0 0 0,0 0 0,-1 0 0,-2 8 0,2-9 0,0-1 0,-1 1 0,1-1 0,-1 1 0,0-1 0,0 0 0,0 1 0,-1-1 0,1 0 0,-1-1 0,0 1 0,0 0 0,-1-1 0,1 0 0,-1 1 0,1-2 0,-1 1 0,0 0 0,0-1 0,-6 3 0,-7 2 0,0-1 0,0-1 0,0 0 0,-22 2 0,2 1 0,-39 6 0,0-3 0,-92 1 0,-159-13 0,129-2 0,-603 3 0,791 0 0,1 1 0,-1 0 0,1 1 0,-1 0 0,1 1 0,-11 4 0,-10 3 0,24-9 0,0-1 0,0 0 0,0 0 0,0 0 0,0-1 0,0 0 0,0 0 0,1-1 0,-1 1 0,0-1 0,1 0 0,-1-1 0,-8-4 0,10 5 0,-1 0 0,1-1 0,0 1 0,0-1 0,0 0 0,0 0 0,0 0 0,1-1 0,-1 1 0,1-1 0,0 0 0,0 0 0,0 0 0,1 0 0,0 0 0,-3-7 0,5 8 0,0 1 0,0 0 0,0-1 0,0 1 0,1 0 0,-1-1 0,1 1 0,0 0 0,0-1 0,0 1 0,0 0 0,0 0 0,0 0 0,0 0 0,1 0 0,-1 0 0,1 0 0,0 0 0,-1 1 0,1-1 0,2-1 0,48-32 0,-40 27 0,16-7 0,1 1 0,1 1 0,58-16 0,-27 10 0,-36 12 0,-1 2 0,1 0 0,1 2 0,24 0 0,72 2 0,-110 1 0,-69-1 0,35-1 0,1 2 0,-1 0 0,0 1 0,1 1 0,-23 5 0,41-6 0,1 0 0,-1 0 0,0 0 0,1 0 0,-1 1 0,1-1 0,-1 1 0,1-1 0,0 1 0,-3 3 0,5-5 0,-1 0 0,1 0 0,0 1 0,0-1 0,0 0 0,-1 1 0,1-1 0,0 0 0,0 1 0,0-1 0,0 0 0,0 1 0,0-1 0,0 0 0,0 1 0,0-1 0,0 0 0,0 1 0,0-1 0,0 0 0,0 1 0,0-1 0,0 0 0,0 1 0,0-1 0,0 0 0,0 1 0,1-1 0,-1 0 0,0 1 0,0-1 0,1 1 0,20 8 0,19-2 0,0-3 0,1-1 0,-1-2 0,56-5 0,-19 1 0,369-17-91,452 5-4733,-667 27 3171,-4-9 7319,-295 41-4764,44-31-902,-1-1 0,0-2 0,-1 0 0,-31 6 0,-112 18 0,109-23 0,-271 38 0,136-23 0,181-23 0,-1 1 0,1-1 0,-1 2 0,1 0 0,1 1 0,-1 1 0,1 0 0,0 0 0,0 1 0,1 1 0,0 0 0,1 1 0,0 0 0,1 1 0,-16 19 0,14-5-1365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1:49:36.4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1089 1 24575,'-1'24'0,"-2"-1"0,-1 1 0,-13 42 0,-1 9 0,-1 112 0,11-88 0,2 215 0,8-180 0,0-102 0,7 45 0,0-10 0,-2-4 0,-1-16 0,-1 48 0,-4-3 0,-3 77 0,1-165 0,1-1 0,-1 1 0,0-1 0,0 1 0,-1-1 0,1 0 0,-1 1 0,0-1 0,1 0 0,-1 0 0,-1 0 0,1 0 0,0-1 0,-1 1 0,1 0 0,-1-1 0,0 0 0,0 0 0,0 0 0,0 0 0,0 0 0,0 0 0,-1-1 0,1 0 0,0 1 0,-1-1 0,1-1 0,-1 1 0,-5 0 0,-14 2 0,1-1 0,-1 0 0,-37-4 0,33 1 0,-545-1 0,568 2 0,0 0 0,0-1 0,0 1 0,0-1 0,0 0 0,0 0 0,1 0 0,-1 0 0,0-1 0,1 1 0,-1-1 0,1 0 0,-1 0 0,1-1 0,0 1 0,-4-4 0,3 1 0,-1 0 0,1 0 0,0-1 0,1 1 0,-1-1 0,1 0 0,0 0 0,-4-12 0,0-9 0,1 0 0,2-1 0,-3-48 0,5 52 0,-12-133 0,-11-201 0,22 311 0,-2 0 0,-3 1 0,-18-67 0,1 10 0,19 58 0,2-1 0,1 0 0,7-72 0,-1 17 0,-4 97 0,1 0 0,0 0 0,0-1 0,1 1 0,-1 0 0,1 0 0,0 0 0,0 1 0,0-1 0,1 0 0,-1 0 0,1 0 0,3-4 0,-3 6 0,0 0 0,1 0 0,-1 0 0,1 1 0,-1-1 0,1 1 0,0 0 0,-1 0 0,1 0 0,0 0 0,0 0 0,0 1 0,0-1 0,0 1 0,0 0 0,-1 0 0,1 0 0,0 0 0,4 1 0,-6-1 0,42 2 0,0-1 0,-1-2 0,1-2 0,44-9 0,-39 4 0,0 3 0,1 1 0,66 5 0,56-4 0,-151 0 0,3 2 0,-22 2 0,-1-1 0,1 1 0,-1 0 0,0 0 0,1 0 0,-1 0 0,0 0 0,0 0 0,0 0 0,1 0 0,-1 0 0,0 0 0,0 0 0,0 0 0,-1 0 0,1 0 0,0 0 0,0 0 0,0 0 0,-1 0 0,1-1 0,0 1 0,-1 0 0,1 0 0,-1 0 0,-1 1 0,-6 20 0,-2-1 0,-1 0 0,-1-1 0,-1 0 0,0-1 0,-1-1 0,-18 19 0,22-27 0,-1 0 0,1-1 0,-2 0 0,1 0 0,-1-1 0,0-1 0,-1 0 0,0-1 0,0 0 0,0-1 0,-1 0 0,-25 4 0,-13 1 0,-79 27 0,-17 3 0,141-38 0,3-1 0,-1 1 0,0-1 0,1 0 0,-1 0 0,0-1 0,0 0 0,0 1 0,1-2 0,-1 1 0,0 0 0,0-1 0,-8-2 0,13 2 0,-1 1 0,1-1 0,0 1 0,0-1 0,0 0 0,0 1 0,-1-1 0,1 1 0,0-1 0,0 1 0,0-1 0,0 1 0,0-1 0,1 1 0,-1-1 0,0 0 0,0 1 0,0-1 0,0 1 0,1-1 0,-1 1 0,0-1 0,0 1 0,1-1 0,-1 1 0,0-1 0,1 1 0,-1 0 0,0-1 0,1 1 0,-1 0 0,1-1 0,-1 1 0,1 0 0,-1-1 0,1 1 0,0 0 0,25-17 0,-21 14 0,58-37 0,-18 10 0,73-35 0,-78 47 0,-19 6 0,0 2 0,1 1 0,0 0 0,0 2 0,1 0 0,0 2 0,0 0 0,29-1 0,-50 6 0,-1 0 0,1 0 0,0 0 0,0 0 0,-1 1 0,1-1 0,0 1 0,0-1 0,-1 1 0,1 0 0,-1-1 0,1 1 0,0 0 0,-1 0 0,0 0 0,1 0 0,-1 0 0,1 1 0,-1-1 0,0 0 0,0 1 0,0-1 0,1 2 0,0 1 0,0-1 0,-1 1 0,0 0 0,0 0 0,0 0 0,0-1 0,-1 1 0,1 0 0,-1 0 0,0 5 0,-2 6 0,1-1 0,-2 1 0,0-1 0,-9 25 0,4-20 0,-2-2 0,0 1 0,-1-1 0,-1-1 0,0 0 0,-1-1 0,-1 0 0,-1-1 0,-16 13 0,5-2 0,-32 36 0,55-57 0,0 1 0,0-1 0,0 1 0,1-1 0,0 1 0,0 0 0,0 0 0,0-1 0,1 2 0,0-1 0,0 0 0,0 6 0,1-11 0,0 1 0,0 0 0,0 0 0,0 0 0,0 0 0,0-1 0,0 1 0,0 0 0,1 0 0,-1-1 0,0 1 0,1 0 0,-1 0 0,0-1 0,1 1 0,-1 0 0,1-1 0,-1 1 0,1 0 0,-1-1 0,1 1 0,0-1 0,-1 1 0,1-1 0,0 1 0,-1-1 0,1 0 0,1 1 0,0-1 0,1 0 0,-1 0 0,0 0 0,1 0 0,-1 0 0,1-1 0,-1 1 0,0-1 0,1 0 0,-1 0 0,0 0 0,0 0 0,0 0 0,0 0 0,3-2 0,26-19 0,0-2 0,-1-2 0,-2 0 0,40-48 0,-27 30 0,-2 1 0,-19 20 0,0 1 0,1 1 0,26-19 0,-38 38 0,-11 14 0,-11 17 0,-102 140 0,-13 23 0,77-105 0,-4-2 0,-77 91 0,153-211 0,28-59 0,6-12 0,-48 95 0,42-76 0,4 2 0,66-80 0,-118 164 0,0-1 0,0 0 0,1 0 0,-1 0 0,1 1 0,-1-1 0,1 1 0,0-1 0,0 1 0,-1 0 0,1 0 0,0 0 0,0 0 0,0 0 0,2-1 0,-3 3 0,-1-1 0,1 1 0,-1-1 0,1 1 0,-1 0 0,1-1 0,-1 1 0,0 0 0,1-1 0,-1 1 0,0 0 0,0 0 0,0-1 0,0 1 0,1 0 0,-1 0 0,0-1 0,0 1 0,0 0 0,-1 0 0,1 0 0,0-1 0,0 1 0,0 0 0,0 0 0,-1 1 0,-23 76 0,22-70 0,-22 59 0,4 1 0,3 1 0,3 1 0,-8 106 0,14-77 0,-2 61 0,13-134 0,3-21 0,15-35 0,-11 15 0,6-11 0,183-262 0,-200 290 0,-51 91 0,41-74 0,1 1 0,1 1 0,1 0 0,-8 31 0,16-49 0,-3 54 0,3-55 0,0-1 0,0 0 0,0 1 0,0-1 0,0 1 0,1-1 0,-1 1 0,1-1 0,-1 1 0,1-1 0,-1 0 0,1 1 0,0-1 0,0 0 0,0 0 0,0 0 0,0 1 0,0-1 0,0 0 0,0 0 0,0 0 0,0 0 0,0-1 0,1 1 0,-1 0 0,0 0 0,1-1 0,-1 1 0,0-1 0,1 1 0,-1-1 0,1 0 0,1 1 0,14-2-53,0 0 0,0-1 0,21-4 0,47-5-1230,-78 10 1201,-1 2 1,1-1 0,-1 1 0,0-1 0,1 2 0,-1-1 0,0 1-1,0 0 1,0 0 0,11 6 0,-1 6-886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20:47:09.5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319 599 24575,'-6'2'0,"0"-1"0,0 1 0,1 1 0,-1-1 0,1 1 0,0 0 0,0 0 0,0 1 0,0 0 0,-8 7 0,-10 7 0,12-9 0,0-1 0,1 1 0,-11 12 0,-18 16 0,21-20 0,1 0 0,0 1 0,-21 30 0,1 0 0,28-34 0,16-15 0,22-18 0,74-70 0,-64 52 0,2 2 0,1 1 0,2 3 0,1 1 0,49-23 0,-77 45 0,-11 4 0,1 0 0,0 1 0,0 0 0,0 1 0,13-3 0,-20 5 0,1 0 0,-1 0 0,1 0 0,-1 0 0,1 0 0,-1 0 0,1 0 0,-1 0 0,1 0 0,0 0 0,-1 0 0,1 0 0,-1 0 0,1 1 0,-1-1 0,0 0 0,1 0 0,-1 1 0,1-1 0,-1 0 0,1 1 0,-1-1 0,0 1 0,1-1 0,-1 0 0,0 1 0,1-1 0,-1 1 0,0-1 0,0 1 0,1 0 0,-1 1 0,0 1 0,0-1 0,0 1 0,0-1 0,0 0 0,0 1 0,-1-1 0,1 1 0,-1-1 0,0 0 0,-2 4 0,-8 20 0,-1-2 0,-19 29 0,19-34 0,1 0 0,0 1 0,1 1 0,-8 27 0,17-47 0,0 1 0,1-1 0,-1 1 0,1-1 0,-1 1 0,1 0 0,0-1 0,-1 1 0,1-1 0,0 1 0,0-1 0,0 1 0,0 0 0,1-1 0,-1 1 0,0-1 0,1 1 0,-1 0 0,1-1 0,-1 1 0,1-1 0,0 0 0,-1 1 0,1-1 0,0 1 0,0-1 0,0 0 0,0 0 0,0 0 0,0 0 0,3 2 0,-1-2 0,-1-1 0,1 1 0,-1-1 0,1 0 0,-1 0 0,1 0 0,-1 0 0,1 0 0,0-1 0,-1 1 0,1-1 0,-1 1 0,0-1 0,1 0 0,-1 0 0,0 0 0,1-1 0,-1 1 0,4-3 0,27-22 0,-1 0 0,-1-3 0,39-45 0,-21 23 0,4-2-665,-8 8-2587,52-65 1,-50 36 3635,-44 68-384,0 0 0,-1 0 0,0-1 0,0 0 0,0 1 0,-1-1 0,1 0 0,-1-12 0,-1 19 0,0-1 0,0 0 0,0 0 0,0 0 0,0 0 0,-1 0 0,1 0 0,0 0 0,0 0 0,-1 0 0,1 0 0,-1 1 0,1-1 0,0 0 0,-1 0 0,0 0 0,1 1 0,-1-1 0,1 0 0,-1 1 0,0-1 0,0 0 0,1 1 0,-3-2 0,1 2 0,1 0 0,-1 0 0,0 0 0,0 0 0,0 0 0,0 0 0,0 0 0,0 1 0,0-1 0,0 1 0,0-1 0,1 1 0,-1 0 0,0 0 0,0 0 0,1 0 0,-3 2 0,-48 32-147,-22 29 4967,12-9-2709,-205 178-3117,104-73-4772,138-136 5778,25-24 0,0 0 0,0 0 0,0 0 0,0 0 0,0 0 0,0-1 0,0 1 0,0 0 0,0 0 0,0 0 0,0 0 0,0 0 0,0 0 0,0 0 0,0 0 0,0 0 0,0 0 0,0 0 0,0 0 0,0 0 0,0 0 0,-1-1 0,1 1 0,0 0 0,0 0 0,0 0 0,33-42 0,-17 21 0,-8 11 193,208-283 5494,-182 240-5461,-2-1 0,-2-2 0,38-102 0,-65 149-226,17-63 0,-19 68 0,0 1 0,-1-1 0,1 0 0,-1 0 0,0 0 0,0 0 0,-1 1 0,1-1 0,-1 0 0,0 0 0,0 0 0,0 1 0,0-1 0,-1 1 0,1-1 0,-3-3 0,3 6 0,0 0 0,0-1 0,-1 1 0,1 0 0,0 0 0,0 0 0,-1 0 0,1 1 0,0-1 0,-1 0 0,1 1 0,-1-1 0,1 1 0,-1-1 0,0 1 0,1 0 0,-1-1 0,1 1 0,-1 0 0,1 0 0,-1 0 0,0 0 0,1 0 0,-1 1 0,1-1 0,-1 0 0,1 1 0,-1-1 0,1 1 0,-1 0 0,1-1 0,-1 1 0,1 0 0,0 0 0,-1 0 0,1 0 0,-2 2 0,-4 3 0,0 0 0,0 0 0,1 1 0,0 0 0,-8 11 0,-5 11-227,1 1-1,1 0 1,2 1-1,1 1 1,-18 64-1,23-56-6598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910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782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177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303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601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476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728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341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526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283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3" name="Google Shape;8593;g90cd82c7c1_0_15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4" name="Google Shape;8594;g90cd82c7c1_0_15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288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5458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258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736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32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684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58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51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60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87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1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985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83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82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E8F7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9" t="13950" r="23718" b="14494"/>
          <a:stretch/>
        </p:blipFill>
        <p:spPr>
          <a:xfrm>
            <a:off x="7070262" y="3802365"/>
            <a:ext cx="698188" cy="9504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Main Conten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6225" y="114075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72" y="4500525"/>
            <a:ext cx="695930" cy="6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3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6225" y="114075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72" y="4500525"/>
            <a:ext cx="695930" cy="695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66" y="4415224"/>
            <a:ext cx="755300" cy="755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E8F7F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>
                    <a:lumMod val="50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>
                    <a:lumMod val="25000"/>
                  </a:schemeClr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82"/>
          <a:stretch/>
        </p:blipFill>
        <p:spPr>
          <a:xfrm>
            <a:off x="-9009" y="4756775"/>
            <a:ext cx="7508890" cy="319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2" t="14187" r="23990" b="14614"/>
          <a:stretch/>
        </p:blipFill>
        <p:spPr>
          <a:xfrm>
            <a:off x="7508889" y="4716162"/>
            <a:ext cx="283028" cy="386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F7FC"/>
              </a:solidFill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4" r:id="rId8"/>
    <p:sldLayoutId id="2147483665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image" Target="../media/image14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130.png"/><Relationship Id="rId10" Type="http://schemas.openxmlformats.org/officeDocument/2006/relationships/image" Target="../media/image2.png"/><Relationship Id="rId9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8.png"/><Relationship Id="rId3" Type="http://schemas.openxmlformats.org/officeDocument/2006/relationships/customXml" Target="../ink/ink5.xml"/><Relationship Id="rId7" Type="http://schemas.openxmlformats.org/officeDocument/2006/relationships/image" Target="../media/image14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11" Type="http://schemas.openxmlformats.org/officeDocument/2006/relationships/customXml" Target="../ink/ink8.xml"/><Relationship Id="rId5" Type="http://schemas.openxmlformats.org/officeDocument/2006/relationships/image" Target="../media/image130.png"/><Relationship Id="rId10" Type="http://schemas.openxmlformats.org/officeDocument/2006/relationships/image" Target="../media/image2.png"/><Relationship Id="rId9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.xml"/><Relationship Id="rId5" Type="http://schemas.openxmlformats.org/officeDocument/2006/relationships/image" Target="../media/image260.png"/><Relationship Id="rId4" Type="http://schemas.openxmlformats.org/officeDocument/2006/relationships/customXml" Target="../ink/ink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3824300" y="2297228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bg1"/>
                </a:solidFill>
                <a:latin typeface="Ubuntu Light" panose="020B0604020202020204" charset="0"/>
                <a:ea typeface="Ubuntu Light"/>
                <a:cs typeface="Ubuntu Light"/>
                <a:sym typeface="Ubuntu Light"/>
              </a:rPr>
              <a:t>FOLKSDEV</a:t>
            </a:r>
            <a:endParaRPr sz="1600" dirty="0">
              <a:solidFill>
                <a:schemeClr val="bg1"/>
              </a:solidFill>
              <a:latin typeface="Ubuntu Light" panose="020B0604020202020204" charset="0"/>
              <a:ea typeface="Ubuntu Light"/>
              <a:cs typeface="Ubuntu Light"/>
              <a:sym typeface="Ubuntu Light"/>
            </a:endParaRPr>
          </a:p>
        </p:txBody>
      </p:sp>
      <p:pic>
        <p:nvPicPr>
          <p:cNvPr id="4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E2F8B10-1A20-4495-A536-3AA4BAB27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61" y="301806"/>
            <a:ext cx="2767039" cy="176878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A0D13FD-ABFA-4052-ADCB-07474BB9EFDF}"/>
              </a:ext>
            </a:extLst>
          </p:cNvPr>
          <p:cNvSpPr txBox="1"/>
          <p:nvPr/>
        </p:nvSpPr>
        <p:spPr>
          <a:xfrm>
            <a:off x="1315300" y="1976462"/>
            <a:ext cx="40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Ubuntu Light" panose="020B0604020202020204" charset="0"/>
              </a:rPr>
              <a:t>JAVA BOOTCAMP</a:t>
            </a:r>
            <a:endParaRPr lang="en-US" sz="3200" b="1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sp>
        <p:nvSpPr>
          <p:cNvPr id="6" name="Google Shape;194;p32">
            <a:extLst>
              <a:ext uri="{FF2B5EF4-FFF2-40B4-BE49-F238E27FC236}">
                <a16:creationId xmlns:a16="http://schemas.microsoft.com/office/drawing/2014/main" id="{E826E68E-0E23-4D52-A54E-AD7EA9142BD7}"/>
              </a:ext>
            </a:extLst>
          </p:cNvPr>
          <p:cNvSpPr txBox="1"/>
          <p:nvPr/>
        </p:nvSpPr>
        <p:spPr>
          <a:xfrm>
            <a:off x="1315300" y="4008719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b="1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Nesne Merkezli Programlamaya Giriş</a:t>
            </a:r>
            <a:endParaRPr sz="1200" b="1"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subTitle" idx="1"/>
          </p:nvPr>
        </p:nvSpPr>
        <p:spPr>
          <a:xfrm>
            <a:off x="1873200" y="1244182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çocuğun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önüne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oyuncak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koyduğumuz zaman, çocuk nasıl bir soyutlama yapar?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B062551-2566-4357-AE6E-59A664F3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C06E2CC-4E81-40E5-ADE9-654490E18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9799"/>
            <a:ext cx="9144000" cy="10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8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Örnek</a:t>
            </a:r>
            <a:endParaRPr lang="it-IT"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CC04BB04-8A76-4D0A-883D-DEF2C3180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7356" y="2021028"/>
            <a:ext cx="3883956" cy="1298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20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Peki b</a:t>
            </a:r>
            <a:r>
              <a:rPr lang="en-US" sz="20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ir</a:t>
            </a:r>
            <a:r>
              <a:rPr lang="en-US" sz="20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çocuğun</a:t>
            </a:r>
            <a:r>
              <a:rPr lang="en-US" sz="20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önüne</a:t>
            </a:r>
            <a:r>
              <a:rPr lang="en-US" sz="20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bir bowling topu koyduğumuz zaman, çocuk nasıl bir soyutlama yapar?</a:t>
            </a:r>
            <a:r>
              <a:rPr lang="en-US" sz="20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6C480DC-0532-4B47-8430-1AF1956F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195" y="1664751"/>
            <a:ext cx="4127550" cy="2010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2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Örnek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360821"/>
            <a:ext cx="3976658" cy="3302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Soyutlama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Gerçekte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ayrılmaz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olanı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ayırma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eylemi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dikkati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doğrudan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doğruya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kavrama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çeken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düşünme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eylemidir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Nesneyi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izole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ediyoruz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çekiyoruz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varlık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üzerinde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aylara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girince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soyutlamalar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genişler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kavram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gerçek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nesneye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yakınlaşır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Resim 5" descr="Haritası : Istanbul Railway Network Map (İstanbul Raylı Sistemler Ağ  Istanbul Raylı Ulaşım Haritası Istanbul Raylı Ulaşım Haritası. Istanbul  Raylı Sistem Haritası 2019. Istanbul Raylı Sistem Haritası 2020. Istanbul  Raylı Sistem Haritası">
            <a:extLst>
              <a:ext uri="{FF2B5EF4-FFF2-40B4-BE49-F238E27FC236}">
                <a16:creationId xmlns:a16="http://schemas.microsoft.com/office/drawing/2014/main" id="{9CD85E1D-C79F-4BB5-8A5F-1D31E0058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08479"/>
            <a:ext cx="3913340" cy="2776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9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2670" y="409845"/>
            <a:ext cx="7953316" cy="2857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7000"/>
              </a:lnSpc>
              <a:buNone/>
            </a:pPr>
            <a:r>
              <a:rPr lang="tr-TR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Özet:</a:t>
            </a:r>
          </a:p>
          <a:p>
            <a:pPr marL="285750" indent="-285750" algn="l">
              <a:lnSpc>
                <a:spcPct val="107000"/>
              </a:lnSpc>
            </a:pP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Soyutlamalar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şeyin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“ne”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liğine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(what-ness)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odaklanır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“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(how-ness)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lığına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odaklı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değildir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07000"/>
              </a:lnSpc>
            </a:pP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Soyutlama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sonsuz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karmaşıklıktaki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gerçekliği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basitleştirerek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anlama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çabasıdır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07000"/>
              </a:lnSpc>
            </a:pP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Bütün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soyutlamalar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birer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kurgudur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(construction)</a:t>
            </a:r>
          </a:p>
          <a:p>
            <a:pPr marL="285750" indent="-285750" algn="l">
              <a:lnSpc>
                <a:spcPct val="107000"/>
              </a:lnSpc>
            </a:pP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 algn="l">
              <a:lnSpc>
                <a:spcPct val="107000"/>
              </a:lnSpc>
            </a:pP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Bilgisayar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dosya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sistemi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arkada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register-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ikincil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hafıza-birincil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hafıza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(ram)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nedir’e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girilmeden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üstten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bakmak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Metre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gram,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lümen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vb.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Ölçüler</a:t>
            </a:r>
            <a:endParaRPr lang="tr-TR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</a:pPr>
            <a:endParaRPr lang="tr-TR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2280C5BC-5371-49C6-A4A1-187E5FB7464D}"/>
              </a:ext>
            </a:extLst>
          </p:cNvPr>
          <p:cNvSpPr/>
          <p:nvPr/>
        </p:nvSpPr>
        <p:spPr>
          <a:xfrm>
            <a:off x="4236720" y="1155899"/>
            <a:ext cx="670560" cy="9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BB7F02D-61E9-4BF9-81D6-CB214F90F65E}"/>
              </a:ext>
            </a:extLst>
          </p:cNvPr>
          <p:cNvSpPr txBox="1"/>
          <p:nvPr/>
        </p:nvSpPr>
        <p:spPr>
          <a:xfrm>
            <a:off x="552670" y="3413760"/>
            <a:ext cx="7953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 </a:t>
            </a:r>
            <a:r>
              <a:rPr lang="en-US" dirty="0" err="1"/>
              <a:t>varlık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açılardan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ilgi</a:t>
            </a:r>
            <a:r>
              <a:rPr lang="en-US" dirty="0"/>
              <a:t> </a:t>
            </a:r>
            <a:r>
              <a:rPr lang="en-US" dirty="0" err="1"/>
              <a:t>alanlarından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soyutlamaların</a:t>
            </a:r>
            <a:r>
              <a:rPr lang="en-US" dirty="0"/>
              <a:t> </a:t>
            </a:r>
            <a:r>
              <a:rPr lang="en-US" dirty="0" err="1"/>
              <a:t>tümüne</a:t>
            </a:r>
            <a:r>
              <a:rPr lang="en-US" dirty="0"/>
              <a:t> </a:t>
            </a:r>
            <a:r>
              <a:rPr lang="en-US" b="1" dirty="0"/>
              <a:t>model</a:t>
            </a:r>
            <a:r>
              <a:rPr lang="en-US" dirty="0"/>
              <a:t> </a:t>
            </a:r>
            <a:r>
              <a:rPr lang="en-US" dirty="0" err="1"/>
              <a:t>denir</a:t>
            </a:r>
            <a:r>
              <a:rPr lang="en-US" dirty="0"/>
              <a:t>.</a:t>
            </a:r>
          </a:p>
          <a:p>
            <a:r>
              <a:rPr lang="en-US" dirty="0"/>
              <a:t>Model -&gt;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soyutlama</a:t>
            </a:r>
            <a:r>
              <a:rPr lang="en-US" dirty="0"/>
              <a:t> </a:t>
            </a:r>
            <a:r>
              <a:rPr lang="en-US" dirty="0" err="1"/>
              <a:t>kapsadığı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nesneyi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bütünsel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tr-TR" dirty="0"/>
              <a:t>.</a:t>
            </a:r>
            <a:endParaRPr lang="en-US" dirty="0"/>
          </a:p>
          <a:p>
            <a:r>
              <a:rPr lang="en-US" dirty="0" err="1"/>
              <a:t>Mutlak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model </a:t>
            </a:r>
            <a:r>
              <a:rPr lang="en-US" dirty="0" err="1"/>
              <a:t>gerçekliğin</a:t>
            </a:r>
            <a:r>
              <a:rPr lang="en-US" dirty="0"/>
              <a:t> </a:t>
            </a:r>
            <a:r>
              <a:rPr lang="en-US" dirty="0" err="1"/>
              <a:t>kendisidir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812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231" y="815335"/>
            <a:ext cx="4218337" cy="482400"/>
          </a:xfrm>
        </p:spPr>
        <p:txBody>
          <a:bodyPr/>
          <a:lstStyle/>
          <a:p>
            <a:r>
              <a:rPr lang="tr-TR" dirty="0" err="1"/>
              <a:t>Sınıfladırma</a:t>
            </a:r>
            <a:r>
              <a:rPr lang="tr-TR" dirty="0"/>
              <a:t>(</a:t>
            </a:r>
            <a:r>
              <a:rPr lang="tr-TR" dirty="0" err="1"/>
              <a:t>Classification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DADB7A4-5B75-45D5-B50A-EC490F24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p:sp>
        <p:nvSpPr>
          <p:cNvPr id="7" name="Google Shape;223;p35">
            <a:extLst>
              <a:ext uri="{FF2B5EF4-FFF2-40B4-BE49-F238E27FC236}">
                <a16:creationId xmlns:a16="http://schemas.microsoft.com/office/drawing/2014/main" id="{AB324982-29F7-4F26-9085-68AE13750A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08500" y="1601076"/>
            <a:ext cx="5727000" cy="2727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Soyutlamalar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sonucu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edilen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genellemeler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oluşturur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Soyutlama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oluşturmaya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kategorizasyon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(categorization)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sınıflandırma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(classification)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Böylece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olgular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varlıklar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belli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altına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düşürül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haline getirilir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Ubuntu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7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424133"/>
            <a:ext cx="7953316" cy="2311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Programlama dilleri de çok farklı soyutlamaları barındıran modellerdir: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Değişkenler ve veri tipleri -&gt;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heap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||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stackteki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yeri soyutlayarak bir değişkene atıyoruz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Operatörler ve 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yapıları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Fonksiyonlar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Sınıflar ..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2280C5BC-5371-49C6-A4A1-187E5FB7464D}"/>
              </a:ext>
            </a:extLst>
          </p:cNvPr>
          <p:cNvSpPr/>
          <p:nvPr/>
        </p:nvSpPr>
        <p:spPr>
          <a:xfrm>
            <a:off x="4236720" y="1155899"/>
            <a:ext cx="670560" cy="9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9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132" y="2686050"/>
            <a:ext cx="7793735" cy="1700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sayıların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karakterlerin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doğru-yanlış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ayırt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edilebilecek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farklı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yapılar</a:t>
            </a: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ın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olduğunu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farkederek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bunları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soyutlamışız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ardından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sayıların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kendi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içinde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soyutlanabilir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olduğunu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görerek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zihnimizde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kavramsallaştırmaya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kategorizeleştirmeye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giderek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oluşturmuşuz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2280C5BC-5371-49C6-A4A1-187E5FB7464D}"/>
              </a:ext>
            </a:extLst>
          </p:cNvPr>
          <p:cNvSpPr/>
          <p:nvPr/>
        </p:nvSpPr>
        <p:spPr>
          <a:xfrm>
            <a:off x="4236720" y="1155899"/>
            <a:ext cx="670560" cy="9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Java Numbers">
            <a:extLst>
              <a:ext uri="{FF2B5EF4-FFF2-40B4-BE49-F238E27FC236}">
                <a16:creationId xmlns:a16="http://schemas.microsoft.com/office/drawing/2014/main" id="{517121B7-DA5F-4993-8806-2274FF59A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0"/>
          <a:stretch/>
        </p:blipFill>
        <p:spPr bwMode="auto">
          <a:xfrm>
            <a:off x="1435989" y="556319"/>
            <a:ext cx="5251037" cy="21297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918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231" y="815335"/>
            <a:ext cx="4218337" cy="482400"/>
          </a:xfrm>
        </p:spPr>
        <p:txBody>
          <a:bodyPr/>
          <a:lstStyle/>
          <a:p>
            <a:r>
              <a:rPr lang="tr-TR" dirty="0"/>
              <a:t>Sınıf ve Nesne Kavramı</a:t>
            </a:r>
            <a:endParaRPr lang="en-US" dirty="0"/>
          </a:p>
        </p:txBody>
      </p:sp>
      <p:sp>
        <p:nvSpPr>
          <p:cNvPr id="8" name="Google Shape;215;p34">
            <a:extLst>
              <a:ext uri="{FF2B5EF4-FFF2-40B4-BE49-F238E27FC236}">
                <a16:creationId xmlns:a16="http://schemas.microsoft.com/office/drawing/2014/main" id="{F14ABD8F-936A-40B1-BCB1-A2373B5AF5B5}"/>
              </a:ext>
            </a:extLst>
          </p:cNvPr>
          <p:cNvSpPr txBox="1">
            <a:spLocks/>
          </p:cNvSpPr>
          <p:nvPr/>
        </p:nvSpPr>
        <p:spPr>
          <a:xfrm>
            <a:off x="4232031" y="4710231"/>
            <a:ext cx="5016646" cy="64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600" b="1" dirty="0">
                <a:solidFill>
                  <a:schemeClr val="bg1"/>
                </a:solidFill>
                <a:latin typeface="Ubuntu Light" panose="020B0604020202020204" charset="0"/>
              </a:rPr>
              <a:t>Kaynakça: https://tr.wikipedia.org/wiki/Veri_tipi</a:t>
            </a:r>
            <a:endParaRPr lang="en-US" sz="1200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DADB7A4-5B75-45D5-B50A-EC490F24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p:sp>
        <p:nvSpPr>
          <p:cNvPr id="7" name="Google Shape;223;p35">
            <a:extLst>
              <a:ext uri="{FF2B5EF4-FFF2-40B4-BE49-F238E27FC236}">
                <a16:creationId xmlns:a16="http://schemas.microsoft.com/office/drawing/2014/main" id="{AB324982-29F7-4F26-9085-68AE13750A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08500" y="1601076"/>
            <a:ext cx="5727000" cy="2727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“Filler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gezegenin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büyük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hayvanlarındandır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cümlesinde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kavramsal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genelleme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yaparak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tümel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türü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kastedilir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olmuş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olacak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bütün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filler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geçerlidir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“Yeni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doğan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yavru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boyundadır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cümlesinde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sınıfının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örneği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tikel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particular)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canlıdan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bahsediyoruz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demektir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Fil, ilk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durumda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ikinci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durumda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nesneyi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07000"/>
              </a:lnSpc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22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424132"/>
            <a:ext cx="7953316" cy="408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anlamda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(class),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soyut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olanı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(abstract),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tümeli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örneklerin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hepsine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(general)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olanı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somut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olanı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(concrete),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tikeli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(particular),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örneği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(instance)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(Object)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zihninin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algıladığı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herhangi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kavramsal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fiziksel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şeydir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Öğrencilerin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seçim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işlemleri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yarın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buluyor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Dersler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yarın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başlıyor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Öğretmen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öğrencileri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dinliyor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2280C5BC-5371-49C6-A4A1-187E5FB7464D}"/>
              </a:ext>
            </a:extLst>
          </p:cNvPr>
          <p:cNvSpPr/>
          <p:nvPr/>
        </p:nvSpPr>
        <p:spPr>
          <a:xfrm>
            <a:off x="4236720" y="1155899"/>
            <a:ext cx="670560" cy="9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88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424132"/>
            <a:ext cx="7953316" cy="408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Nesnelerin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davranışları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vardır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nesnenin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durumunu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(state)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tarif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Davranışlar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yaptığı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tutar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Sarı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boyalı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öğrenci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şiir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okuyor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-&gt;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Sınıf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nesnesinin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özelliği-durumu-state’i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olması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Öğrenci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nesnesinin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davranışı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şiir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okuması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değişkenler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(Field) -&gt; state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kazandırır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Fonksiyonlar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(method-procedure) -&gt;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kazandırır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2280C5BC-5371-49C6-A4A1-187E5FB7464D}"/>
              </a:ext>
            </a:extLst>
          </p:cNvPr>
          <p:cNvSpPr/>
          <p:nvPr/>
        </p:nvSpPr>
        <p:spPr>
          <a:xfrm>
            <a:off x="4236720" y="1155899"/>
            <a:ext cx="670560" cy="9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8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20E2B4-7CE7-4A9D-8F46-E10D1A3A4C52}"/>
              </a:ext>
            </a:extLst>
          </p:cNvPr>
          <p:cNvSpPr txBox="1"/>
          <p:nvPr/>
        </p:nvSpPr>
        <p:spPr>
          <a:xfrm>
            <a:off x="3391450" y="596539"/>
            <a:ext cx="236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Hakkımda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FAC6C06-E693-4B29-83E8-8FA6099D3B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15" y="2454745"/>
            <a:ext cx="455748" cy="455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42E73-747E-4AE2-AD17-86C5F33EA027}"/>
              </a:ext>
            </a:extLst>
          </p:cNvPr>
          <p:cNvSpPr txBox="1"/>
          <p:nvPr/>
        </p:nvSpPr>
        <p:spPr>
          <a:xfrm>
            <a:off x="1896912" y="2560392"/>
            <a:ext cx="1633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github.com/</a:t>
            </a:r>
            <a:r>
              <a:rPr lang="tr-TR" sz="1050" dirty="0" err="1"/>
              <a:t>basarYargici</a:t>
            </a:r>
            <a:endParaRPr lang="tr-TR" sz="105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838991A-3F9D-413C-9AC6-9433667D25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6" y="3327912"/>
            <a:ext cx="454847" cy="449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A91B2-3BC0-4796-83E8-30197682A2E1}"/>
              </a:ext>
            </a:extLst>
          </p:cNvPr>
          <p:cNvSpPr txBox="1"/>
          <p:nvPr/>
        </p:nvSpPr>
        <p:spPr>
          <a:xfrm>
            <a:off x="1896912" y="3426478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linkedin.com/in/</a:t>
            </a:r>
            <a:r>
              <a:rPr lang="tr-TR" sz="1050" dirty="0" err="1"/>
              <a:t>ibrahimbasaryargici</a:t>
            </a:r>
            <a:endParaRPr lang="tr-TR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F74F4-3F72-4553-9FB7-6BC3B9D0FB27}"/>
              </a:ext>
            </a:extLst>
          </p:cNvPr>
          <p:cNvSpPr txBox="1"/>
          <p:nvPr/>
        </p:nvSpPr>
        <p:spPr>
          <a:xfrm>
            <a:off x="1283615" y="1714161"/>
            <a:ext cx="17347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500" b="1" dirty="0"/>
              <a:t>İ. Başar YARGICI</a:t>
            </a:r>
          </a:p>
        </p:txBody>
      </p:sp>
      <p:pic>
        <p:nvPicPr>
          <p:cNvPr id="4" name="Resim 3" descr="kişi, açık hava, adam içeren bir resim&#10;&#10;Açıklama otomatik olarak oluşturuldu">
            <a:extLst>
              <a:ext uri="{FF2B5EF4-FFF2-40B4-BE49-F238E27FC236}">
                <a16:creationId xmlns:a16="http://schemas.microsoft.com/office/drawing/2014/main" id="{CC6F7E6C-8022-4CBD-95CD-E96237D6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116" y="1731929"/>
            <a:ext cx="2843797" cy="190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4505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2280C5BC-5371-49C6-A4A1-187E5FB7464D}"/>
              </a:ext>
            </a:extLst>
          </p:cNvPr>
          <p:cNvSpPr/>
          <p:nvPr/>
        </p:nvSpPr>
        <p:spPr>
          <a:xfrm>
            <a:off x="4236720" y="1155899"/>
            <a:ext cx="670560" cy="9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 class?">
            <a:extLst>
              <a:ext uri="{FF2B5EF4-FFF2-40B4-BE49-F238E27FC236}">
                <a16:creationId xmlns:a16="http://schemas.microsoft.com/office/drawing/2014/main" id="{00770732-23CB-4606-BB6C-6F7889FF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96" y="717236"/>
            <a:ext cx="5262808" cy="370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32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34878" y="613607"/>
            <a:ext cx="3055500" cy="486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/>
              <a:t>UML nedir?</a:t>
            </a:r>
            <a:endParaRPr b="1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666802" y="11209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Mürekkep 3">
                <a:extLst>
                  <a:ext uri="{FF2B5EF4-FFF2-40B4-BE49-F238E27FC236}">
                    <a16:creationId xmlns:a16="http://schemas.microsoft.com/office/drawing/2014/main" id="{C1A84A12-20E1-4E73-81CF-08A2E65FD48D}"/>
                  </a:ext>
                </a:extLst>
              </p14:cNvPr>
              <p14:cNvContentPartPr/>
              <p14:nvPr/>
            </p14:nvContentPartPr>
            <p14:xfrm>
              <a:off x="725114" y="2096945"/>
              <a:ext cx="480960" cy="21960"/>
            </p14:xfrm>
          </p:contentPart>
        </mc:Choice>
        <mc:Fallback xmlns="">
          <p:pic>
            <p:nvPicPr>
              <p:cNvPr id="4" name="Mürekkep 3">
                <a:extLst>
                  <a:ext uri="{FF2B5EF4-FFF2-40B4-BE49-F238E27FC236}">
                    <a16:creationId xmlns:a16="http://schemas.microsoft.com/office/drawing/2014/main" id="{C1A84A12-20E1-4E73-81CF-08A2E65FD4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474" y="1989305"/>
                <a:ext cx="5886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Mürekkep 4">
                <a:extLst>
                  <a:ext uri="{FF2B5EF4-FFF2-40B4-BE49-F238E27FC236}">
                    <a16:creationId xmlns:a16="http://schemas.microsoft.com/office/drawing/2014/main" id="{39250736-B917-4C99-BCF1-D53A7B9DF332}"/>
                  </a:ext>
                </a:extLst>
              </p14:cNvPr>
              <p14:cNvContentPartPr/>
              <p14:nvPr/>
            </p14:nvContentPartPr>
            <p14:xfrm>
              <a:off x="1230194" y="2097665"/>
              <a:ext cx="360" cy="360"/>
            </p14:xfrm>
          </p:contentPart>
        </mc:Choice>
        <mc:Fallback xmlns="">
          <p:pic>
            <p:nvPicPr>
              <p:cNvPr id="5" name="Mürekkep 4">
                <a:extLst>
                  <a:ext uri="{FF2B5EF4-FFF2-40B4-BE49-F238E27FC236}">
                    <a16:creationId xmlns:a16="http://schemas.microsoft.com/office/drawing/2014/main" id="{39250736-B917-4C99-BCF1-D53A7B9DF3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6554" y="199002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Mürekkep 7">
                <a:extLst>
                  <a:ext uri="{FF2B5EF4-FFF2-40B4-BE49-F238E27FC236}">
                    <a16:creationId xmlns:a16="http://schemas.microsoft.com/office/drawing/2014/main" id="{BBC57A9B-12FC-4BCB-A25B-D3D6D3B23D9F}"/>
                  </a:ext>
                </a:extLst>
              </p14:cNvPr>
              <p14:cNvContentPartPr/>
              <p14:nvPr/>
            </p14:nvContentPartPr>
            <p14:xfrm>
              <a:off x="635114" y="2002265"/>
              <a:ext cx="909360" cy="199080"/>
            </p14:xfrm>
          </p:contentPart>
        </mc:Choice>
        <mc:Fallback xmlns="">
          <p:pic>
            <p:nvPicPr>
              <p:cNvPr id="8" name="Mürekkep 7">
                <a:extLst>
                  <a:ext uri="{FF2B5EF4-FFF2-40B4-BE49-F238E27FC236}">
                    <a16:creationId xmlns:a16="http://schemas.microsoft.com/office/drawing/2014/main" id="{BBC57A9B-12FC-4BCB-A25B-D3D6D3B23D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474" y="1939625"/>
                <a:ext cx="1035000" cy="324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0A2F9D45-9BB8-4FB3-A7AB-AD25C722AB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Mürekkep 2">
                <a:extLst>
                  <a:ext uri="{FF2B5EF4-FFF2-40B4-BE49-F238E27FC236}">
                    <a16:creationId xmlns:a16="http://schemas.microsoft.com/office/drawing/2014/main" id="{0D8DF1CC-64FF-49C8-B6F3-CEC2F3997540}"/>
                  </a:ext>
                </a:extLst>
              </p14:cNvPr>
              <p14:cNvContentPartPr/>
              <p14:nvPr/>
            </p14:nvContentPartPr>
            <p14:xfrm>
              <a:off x="8119599" y="4457329"/>
              <a:ext cx="392400" cy="600480"/>
            </p14:xfrm>
          </p:contentPart>
        </mc:Choice>
        <mc:Fallback xmlns="">
          <p:pic>
            <p:nvPicPr>
              <p:cNvPr id="3" name="Mürekkep 2">
                <a:extLst>
                  <a:ext uri="{FF2B5EF4-FFF2-40B4-BE49-F238E27FC236}">
                    <a16:creationId xmlns:a16="http://schemas.microsoft.com/office/drawing/2014/main" id="{0D8DF1CC-64FF-49C8-B6F3-CEC2F39975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56599" y="4394689"/>
                <a:ext cx="518040" cy="72612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UML Class Diagrams Tutorial, Step by Step | by Salma | Medium">
            <a:extLst>
              <a:ext uri="{FF2B5EF4-FFF2-40B4-BE49-F238E27FC236}">
                <a16:creationId xmlns:a16="http://schemas.microsoft.com/office/drawing/2014/main" id="{BDD9AE47-A2FB-4D51-B28C-E191857AE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10672" r="2844" b="9186"/>
          <a:stretch/>
        </p:blipFill>
        <p:spPr bwMode="auto">
          <a:xfrm>
            <a:off x="1089794" y="1536559"/>
            <a:ext cx="6889679" cy="281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15;p34">
            <a:extLst>
              <a:ext uri="{FF2B5EF4-FFF2-40B4-BE49-F238E27FC236}">
                <a16:creationId xmlns:a16="http://schemas.microsoft.com/office/drawing/2014/main" id="{8C0A594D-FEFF-4687-9A41-9F061D57795E}"/>
              </a:ext>
            </a:extLst>
          </p:cNvPr>
          <p:cNvSpPr txBox="1">
            <a:spLocks/>
          </p:cNvSpPr>
          <p:nvPr/>
        </p:nvSpPr>
        <p:spPr>
          <a:xfrm>
            <a:off x="5171391" y="4560769"/>
            <a:ext cx="3340608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600" b="1" dirty="0">
                <a:solidFill>
                  <a:schemeClr val="tx1"/>
                </a:solidFill>
                <a:latin typeface="Ubuntu Light" panose="020B0604020202020204" charset="0"/>
              </a:rPr>
              <a:t>Kaynakça: https://bit.ly/3Dls9sz</a:t>
            </a:r>
            <a:endParaRPr lang="en-US" sz="1200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34877" y="614588"/>
            <a:ext cx="7373253" cy="486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 err="1"/>
              <a:t>Association-Aggreagation-Composition</a:t>
            </a:r>
            <a:r>
              <a:rPr lang="tr-TR" b="1" dirty="0"/>
              <a:t> nedir?</a:t>
            </a:r>
            <a:endParaRPr b="1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666802" y="11209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Mürekkep 3">
                <a:extLst>
                  <a:ext uri="{FF2B5EF4-FFF2-40B4-BE49-F238E27FC236}">
                    <a16:creationId xmlns:a16="http://schemas.microsoft.com/office/drawing/2014/main" id="{C1A84A12-20E1-4E73-81CF-08A2E65FD48D}"/>
                  </a:ext>
                </a:extLst>
              </p14:cNvPr>
              <p14:cNvContentPartPr/>
              <p14:nvPr/>
            </p14:nvContentPartPr>
            <p14:xfrm>
              <a:off x="725114" y="2096945"/>
              <a:ext cx="480960" cy="21960"/>
            </p14:xfrm>
          </p:contentPart>
        </mc:Choice>
        <mc:Fallback xmlns="">
          <p:pic>
            <p:nvPicPr>
              <p:cNvPr id="4" name="Mürekkep 3">
                <a:extLst>
                  <a:ext uri="{FF2B5EF4-FFF2-40B4-BE49-F238E27FC236}">
                    <a16:creationId xmlns:a16="http://schemas.microsoft.com/office/drawing/2014/main" id="{C1A84A12-20E1-4E73-81CF-08A2E65FD4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474" y="1989305"/>
                <a:ext cx="5886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Mürekkep 4">
                <a:extLst>
                  <a:ext uri="{FF2B5EF4-FFF2-40B4-BE49-F238E27FC236}">
                    <a16:creationId xmlns:a16="http://schemas.microsoft.com/office/drawing/2014/main" id="{39250736-B917-4C99-BCF1-D53A7B9DF332}"/>
                  </a:ext>
                </a:extLst>
              </p14:cNvPr>
              <p14:cNvContentPartPr/>
              <p14:nvPr/>
            </p14:nvContentPartPr>
            <p14:xfrm>
              <a:off x="1230194" y="2097665"/>
              <a:ext cx="360" cy="360"/>
            </p14:xfrm>
          </p:contentPart>
        </mc:Choice>
        <mc:Fallback xmlns="">
          <p:pic>
            <p:nvPicPr>
              <p:cNvPr id="5" name="Mürekkep 4">
                <a:extLst>
                  <a:ext uri="{FF2B5EF4-FFF2-40B4-BE49-F238E27FC236}">
                    <a16:creationId xmlns:a16="http://schemas.microsoft.com/office/drawing/2014/main" id="{39250736-B917-4C99-BCF1-D53A7B9DF3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6554" y="199002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Mürekkep 7">
                <a:extLst>
                  <a:ext uri="{FF2B5EF4-FFF2-40B4-BE49-F238E27FC236}">
                    <a16:creationId xmlns:a16="http://schemas.microsoft.com/office/drawing/2014/main" id="{BBC57A9B-12FC-4BCB-A25B-D3D6D3B23D9F}"/>
                  </a:ext>
                </a:extLst>
              </p14:cNvPr>
              <p14:cNvContentPartPr/>
              <p14:nvPr/>
            </p14:nvContentPartPr>
            <p14:xfrm>
              <a:off x="635114" y="2002265"/>
              <a:ext cx="909360" cy="199080"/>
            </p14:xfrm>
          </p:contentPart>
        </mc:Choice>
        <mc:Fallback xmlns="">
          <p:pic>
            <p:nvPicPr>
              <p:cNvPr id="8" name="Mürekkep 7">
                <a:extLst>
                  <a:ext uri="{FF2B5EF4-FFF2-40B4-BE49-F238E27FC236}">
                    <a16:creationId xmlns:a16="http://schemas.microsoft.com/office/drawing/2014/main" id="{BBC57A9B-12FC-4BCB-A25B-D3D6D3B23D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474" y="1939625"/>
                <a:ext cx="1035000" cy="324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0A2F9D45-9BB8-4FB3-A7AB-AD25C722AB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Mürekkep 2">
                <a:extLst>
                  <a:ext uri="{FF2B5EF4-FFF2-40B4-BE49-F238E27FC236}">
                    <a16:creationId xmlns:a16="http://schemas.microsoft.com/office/drawing/2014/main" id="{0D8DF1CC-64FF-49C8-B6F3-CEC2F3997540}"/>
                  </a:ext>
                </a:extLst>
              </p14:cNvPr>
              <p14:cNvContentPartPr/>
              <p14:nvPr/>
            </p14:nvContentPartPr>
            <p14:xfrm>
              <a:off x="8119599" y="4457329"/>
              <a:ext cx="392400" cy="600480"/>
            </p14:xfrm>
          </p:contentPart>
        </mc:Choice>
        <mc:Fallback xmlns="">
          <p:pic>
            <p:nvPicPr>
              <p:cNvPr id="3" name="Mürekkep 2">
                <a:extLst>
                  <a:ext uri="{FF2B5EF4-FFF2-40B4-BE49-F238E27FC236}">
                    <a16:creationId xmlns:a16="http://schemas.microsoft.com/office/drawing/2014/main" id="{0D8DF1CC-64FF-49C8-B6F3-CEC2F39975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56599" y="4394689"/>
                <a:ext cx="518040" cy="7261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Google Shape;215;p34">
            <a:extLst>
              <a:ext uri="{FF2B5EF4-FFF2-40B4-BE49-F238E27FC236}">
                <a16:creationId xmlns:a16="http://schemas.microsoft.com/office/drawing/2014/main" id="{8C0A594D-FEFF-4687-9A41-9F061D57795E}"/>
              </a:ext>
            </a:extLst>
          </p:cNvPr>
          <p:cNvSpPr txBox="1">
            <a:spLocks/>
          </p:cNvSpPr>
          <p:nvPr/>
        </p:nvSpPr>
        <p:spPr>
          <a:xfrm>
            <a:off x="5000625" y="4673417"/>
            <a:ext cx="3511374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600" b="1" dirty="0" err="1">
                <a:solidFill>
                  <a:schemeClr val="tx1"/>
                </a:solidFill>
                <a:latin typeface="Ubuntu Light" panose="020B0604020202020204" charset="0"/>
              </a:rPr>
              <a:t>Kaynakça:https</a:t>
            </a:r>
            <a:r>
              <a:rPr lang="tr-TR" sz="1600" b="1" dirty="0">
                <a:solidFill>
                  <a:schemeClr val="tx1"/>
                </a:solidFill>
                <a:latin typeface="Ubuntu Light" panose="020B0604020202020204" charset="0"/>
              </a:rPr>
              <a:t>://bit.ly/2YqctWc</a:t>
            </a:r>
            <a:endParaRPr lang="en-US" sz="1200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p:pic>
        <p:nvPicPr>
          <p:cNvPr id="2" name="Picture 2" descr="Association,Aggregation and Composition">
            <a:extLst>
              <a:ext uri="{FF2B5EF4-FFF2-40B4-BE49-F238E27FC236}">
                <a16:creationId xmlns:a16="http://schemas.microsoft.com/office/drawing/2014/main" id="{A402639F-3702-405D-B161-A5AD32E4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849" y="1191825"/>
            <a:ext cx="4962398" cy="347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373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253435"/>
            <a:ext cx="7953316" cy="3254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2280C5BC-5371-49C6-A4A1-187E5FB7464D}"/>
              </a:ext>
            </a:extLst>
          </p:cNvPr>
          <p:cNvSpPr/>
          <p:nvPr/>
        </p:nvSpPr>
        <p:spPr>
          <a:xfrm>
            <a:off x="4236720" y="1155899"/>
            <a:ext cx="670560" cy="9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14;p34">
            <a:extLst>
              <a:ext uri="{FF2B5EF4-FFF2-40B4-BE49-F238E27FC236}">
                <a16:creationId xmlns:a16="http://schemas.microsoft.com/office/drawing/2014/main" id="{EE8AED36-24ED-4C5A-995B-A0E49E452C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7330" y="474757"/>
            <a:ext cx="2729339" cy="486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 err="1"/>
              <a:t>Association</a:t>
            </a:r>
            <a:r>
              <a:rPr lang="tr-TR" b="1" dirty="0"/>
              <a:t> nedir?</a:t>
            </a:r>
            <a:endParaRPr b="1" dirty="0"/>
          </a:p>
        </p:txBody>
      </p:sp>
      <p:sp>
        <p:nvSpPr>
          <p:cNvPr id="7" name="Google Shape;243;p38">
            <a:extLst>
              <a:ext uri="{FF2B5EF4-FFF2-40B4-BE49-F238E27FC236}">
                <a16:creationId xmlns:a16="http://schemas.microsoft.com/office/drawing/2014/main" id="{22486EC9-87E0-4A89-8072-2C4D02852882}"/>
              </a:ext>
            </a:extLst>
          </p:cNvPr>
          <p:cNvSpPr txBox="1">
            <a:spLocks/>
          </p:cNvSpPr>
          <p:nvPr/>
        </p:nvSpPr>
        <p:spPr>
          <a:xfrm>
            <a:off x="595342" y="1014413"/>
            <a:ext cx="7953316" cy="349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tx2">
                    <a:lumMod val="25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l">
              <a:lnSpc>
                <a:spcPct val="107000"/>
              </a:lnSpc>
              <a:spcAft>
                <a:spcPts val="800"/>
              </a:spcAft>
              <a:buFont typeface="Ubuntu Light"/>
              <a:buNone/>
            </a:pP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İki farklı </a:t>
            </a: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class’ın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objeler aracılığı ile birbirleri arasında tek yönlü(</a:t>
            </a: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unidirectional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ya da çift yönlü ilişki kurma işlemidir.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32629"/>
                </a:solidFill>
                <a:effectLst/>
                <a:latin typeface="Ubuntu Light" panose="020B0604020202020204" charset="0"/>
              </a:rPr>
              <a:t>Unidirectional</a:t>
            </a:r>
            <a:r>
              <a:rPr kumimoji="0" lang="tr-TR" altLang="en-US" sz="1200" b="0" i="0" u="none" strike="noStrike" cap="none" normalizeH="0" baseline="0" dirty="0">
                <a:ln>
                  <a:noFill/>
                </a:ln>
                <a:solidFill>
                  <a:srgbClr val="232629"/>
                </a:solidFill>
                <a:effectLst/>
                <a:latin typeface="Ubuntu Light" panose="020B0604020202020204" charset="0"/>
              </a:rPr>
              <a:t> -&gt; </a:t>
            </a:r>
            <a:r>
              <a:rPr lang="tr-TR" altLang="en-US" dirty="0"/>
              <a:t>Müşterinin</a:t>
            </a:r>
            <a:r>
              <a:rPr kumimoji="0" lang="tr-TR" altLang="en-US" sz="1200" b="0" i="0" u="none" strike="noStrike" cap="none" normalizeH="0" baseline="0" dirty="0">
                <a:ln>
                  <a:noFill/>
                </a:ln>
                <a:solidFill>
                  <a:srgbClr val="232629"/>
                </a:solidFill>
                <a:effectLst/>
                <a:latin typeface="Ubuntu Light" panose="020B0604020202020204" charset="0"/>
              </a:rPr>
              <a:t> sipariş vermesi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altLang="en-US" sz="1200" dirty="0" err="1">
                <a:solidFill>
                  <a:srgbClr val="232629"/>
                </a:solidFill>
                <a:latin typeface="Ubuntu Light" panose="020B0604020202020204" charset="0"/>
              </a:rPr>
              <a:t>Bidirectional</a:t>
            </a:r>
            <a:r>
              <a:rPr lang="tr-TR" altLang="en-US" sz="1200" dirty="0">
                <a:solidFill>
                  <a:srgbClr val="232629"/>
                </a:solidFill>
                <a:latin typeface="Ubuntu Light" panose="020B0604020202020204" charset="0"/>
              </a:rPr>
              <a:t> -&gt; A kişisinin B kişisi ile evlenmesi, B kişisinin A kişisi ile evlenmesi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altLang="en-US" sz="1200" dirty="0" err="1">
                <a:solidFill>
                  <a:schemeClr val="tx1"/>
                </a:solidFill>
                <a:latin typeface="Ubuntu Light" panose="020B0604020202020204" charset="0"/>
              </a:rPr>
              <a:t>One-to-one</a:t>
            </a:r>
            <a:r>
              <a:rPr lang="tr-TR" altLang="en-US" sz="1200" dirty="0">
                <a:solidFill>
                  <a:schemeClr val="tx1"/>
                </a:solidFill>
                <a:latin typeface="Ubuntu Light" panose="020B0604020202020204" charset="0"/>
              </a:rPr>
              <a:t>, </a:t>
            </a:r>
            <a:r>
              <a:rPr lang="tr-TR" altLang="en-US" sz="1200" dirty="0" err="1">
                <a:solidFill>
                  <a:schemeClr val="tx1"/>
                </a:solidFill>
                <a:latin typeface="Ubuntu Light" panose="020B0604020202020204" charset="0"/>
              </a:rPr>
              <a:t>one-to-many</a:t>
            </a:r>
            <a:r>
              <a:rPr lang="tr-TR" altLang="en-US" sz="1200" dirty="0">
                <a:solidFill>
                  <a:schemeClr val="tx1"/>
                </a:solidFill>
                <a:latin typeface="Ubuntu Light" panose="020B0604020202020204" charset="0"/>
              </a:rPr>
              <a:t>, </a:t>
            </a:r>
            <a:r>
              <a:rPr lang="tr-TR" altLang="en-US" sz="1200" dirty="0" err="1">
                <a:solidFill>
                  <a:schemeClr val="tx1"/>
                </a:solidFill>
                <a:latin typeface="Ubuntu Light" panose="020B0604020202020204" charset="0"/>
              </a:rPr>
              <a:t>many-to-one</a:t>
            </a:r>
            <a:r>
              <a:rPr lang="tr-TR" altLang="en-US" sz="1200" dirty="0">
                <a:solidFill>
                  <a:schemeClr val="tx1"/>
                </a:solidFill>
                <a:latin typeface="Ubuntu Light" panose="020B0604020202020204" charset="0"/>
              </a:rPr>
              <a:t>, </a:t>
            </a:r>
            <a:r>
              <a:rPr lang="tr-TR" altLang="en-US" sz="1200" dirty="0" err="1">
                <a:solidFill>
                  <a:schemeClr val="tx1"/>
                </a:solidFill>
                <a:latin typeface="Ubuntu Light" panose="020B0604020202020204" charset="0"/>
              </a:rPr>
              <a:t>many-to-many</a:t>
            </a:r>
            <a:r>
              <a:rPr lang="tr-TR" altLang="en-US" sz="1200" dirty="0">
                <a:solidFill>
                  <a:schemeClr val="tx1"/>
                </a:solidFill>
                <a:latin typeface="Ubuntu Light" panose="020B0604020202020204" charset="0"/>
              </a:rPr>
              <a:t> şeklinde ilişkilendirmeler yapılabilir.</a:t>
            </a:r>
            <a:endParaRPr lang="tr-TR" altLang="en-US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alt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Aggreagation</a:t>
            </a:r>
            <a:r>
              <a:rPr lang="tr-TR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ve </a:t>
            </a:r>
            <a:r>
              <a:rPr lang="tr-TR" alt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Composition</a:t>
            </a:r>
            <a:r>
              <a:rPr lang="tr-TR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alt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Association’un</a:t>
            </a:r>
            <a:r>
              <a:rPr lang="tr-TR" alt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iki formudur.</a:t>
            </a:r>
          </a:p>
        </p:txBody>
      </p:sp>
      <p:pic>
        <p:nvPicPr>
          <p:cNvPr id="2051" name="Picture 3" descr="Association in Java">
            <a:extLst>
              <a:ext uri="{FF2B5EF4-FFF2-40B4-BE49-F238E27FC236}">
                <a16:creationId xmlns:a16="http://schemas.microsoft.com/office/drawing/2014/main" id="{C3E0DE05-DF88-4CBB-A4ED-5D6EAD723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"/>
          <a:stretch/>
        </p:blipFill>
        <p:spPr bwMode="auto">
          <a:xfrm>
            <a:off x="3119650" y="3036094"/>
            <a:ext cx="2817019" cy="15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52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Örnek Zamanı –&gt; ../</a:t>
            </a:r>
            <a:r>
              <a:rPr lang="tr-TR" sz="2400" dirty="0" err="1"/>
              <a:t>association</a:t>
            </a:r>
            <a:r>
              <a:rPr lang="tr-TR" sz="2400" dirty="0"/>
              <a:t>/*.java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360821"/>
            <a:ext cx="8068012" cy="268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Gösterilen </a:t>
            </a:r>
            <a:r>
              <a:rPr lang="tr-TR" b="1" dirty="0">
                <a:latin typeface="Ubuntu Light" panose="020B0604020202020204" charset="0"/>
              </a:rPr>
              <a:t>kod </a:t>
            </a:r>
            <a:r>
              <a:rPr lang="tr-TR" b="1" dirty="0" err="1">
                <a:latin typeface="Ubuntu Light" panose="020B0604020202020204" charset="0"/>
              </a:rPr>
              <a:t>Github</a:t>
            </a:r>
            <a:r>
              <a:rPr lang="tr-TR" dirty="0">
                <a:latin typeface="Ubuntu Light" panose="020B0604020202020204" charset="0"/>
              </a:rPr>
              <a:t> hesabımızda </a:t>
            </a:r>
            <a:r>
              <a:rPr lang="tr-TR" b="1" dirty="0">
                <a:latin typeface="Ubuntu Light" panose="020B0604020202020204" charset="0"/>
              </a:rPr>
              <a:t>paylaşılmıştır ya da paylaşılacaktır</a:t>
            </a:r>
            <a:r>
              <a:rPr lang="tr-TR" dirty="0">
                <a:latin typeface="Ubuntu Light" panose="020B0604020202020204" charset="0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Bu ders ile ilgili </a:t>
            </a:r>
            <a:r>
              <a:rPr lang="tr-TR" dirty="0" err="1">
                <a:latin typeface="Ubuntu Light" panose="020B0604020202020204" charset="0"/>
              </a:rPr>
              <a:t>repository’i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b="1" dirty="0">
                <a:latin typeface="Ubuntu Light" panose="020B0604020202020204" charset="0"/>
              </a:rPr>
              <a:t>göremiyorsanız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dirty="0" err="1">
                <a:latin typeface="Ubuntu Light" panose="020B0604020202020204" charset="0"/>
              </a:rPr>
              <a:t>Discord</a:t>
            </a:r>
            <a:r>
              <a:rPr lang="tr-TR" dirty="0">
                <a:latin typeface="Ubuntu Light" panose="020B0604020202020204" charset="0"/>
              </a:rPr>
              <a:t> üzerinden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latin typeface="Ubuntu Light" panose="020B0604020202020204" charset="0"/>
              </a:rPr>
              <a:t>BOOTCAMP -&gt; #soru-cevap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kanalına yazmanızı rica ediyorum.</a:t>
            </a: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Ubuntu Light" panose="020B0604020202020204" charset="0"/>
              <a:ea typeface="Ubuntu"/>
              <a:cs typeface="Ubuntu"/>
              <a:sym typeface="Ubuntu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2E2E71A9-C827-4364-B3D2-D2BA3D0C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99" y="2768870"/>
            <a:ext cx="871622" cy="87162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E342795-D1F6-4683-8C74-6E3B62434AB8}"/>
              </a:ext>
            </a:extLst>
          </p:cNvPr>
          <p:cNvSpPr txBox="1"/>
          <p:nvPr/>
        </p:nvSpPr>
        <p:spPr>
          <a:xfrm>
            <a:off x="3739662" y="2973848"/>
            <a:ext cx="334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github.com/</a:t>
            </a:r>
            <a:r>
              <a:rPr lang="tr-TR" sz="2400" b="1" dirty="0" err="1"/>
              <a:t>folksdev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424455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253435"/>
            <a:ext cx="7953316" cy="3254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2280C5BC-5371-49C6-A4A1-187E5FB7464D}"/>
              </a:ext>
            </a:extLst>
          </p:cNvPr>
          <p:cNvSpPr/>
          <p:nvPr/>
        </p:nvSpPr>
        <p:spPr>
          <a:xfrm>
            <a:off x="4236720" y="1155899"/>
            <a:ext cx="670560" cy="9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14;p34">
            <a:extLst>
              <a:ext uri="{FF2B5EF4-FFF2-40B4-BE49-F238E27FC236}">
                <a16:creationId xmlns:a16="http://schemas.microsoft.com/office/drawing/2014/main" id="{EE8AED36-24ED-4C5A-995B-A0E49E452C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7330" y="474757"/>
            <a:ext cx="2893433" cy="486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 err="1"/>
              <a:t>Aggregation</a:t>
            </a:r>
            <a:r>
              <a:rPr lang="tr-TR" b="1" dirty="0"/>
              <a:t> nedir?</a:t>
            </a:r>
            <a:endParaRPr b="1" dirty="0"/>
          </a:p>
        </p:txBody>
      </p:sp>
      <p:sp>
        <p:nvSpPr>
          <p:cNvPr id="7" name="Google Shape;243;p38">
            <a:extLst>
              <a:ext uri="{FF2B5EF4-FFF2-40B4-BE49-F238E27FC236}">
                <a16:creationId xmlns:a16="http://schemas.microsoft.com/office/drawing/2014/main" id="{22486EC9-87E0-4A89-8072-2C4D02852882}"/>
              </a:ext>
            </a:extLst>
          </p:cNvPr>
          <p:cNvSpPr txBox="1">
            <a:spLocks/>
          </p:cNvSpPr>
          <p:nvPr/>
        </p:nvSpPr>
        <p:spPr>
          <a:xfrm>
            <a:off x="595342" y="1014413"/>
            <a:ext cx="7953316" cy="349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tx2">
                    <a:lumMod val="25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139700" indent="0" algn="l">
              <a:lnSpc>
                <a:spcPct val="107000"/>
              </a:lnSpc>
              <a:spcAft>
                <a:spcPts val="800"/>
              </a:spcAft>
              <a:buFont typeface="Ubuntu Light"/>
              <a:buNone/>
            </a:pP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Aggregation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özel bir </a:t>
            </a:r>
            <a:r>
              <a:rPr lang="tr-T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Association’dır</a:t>
            </a: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altLang="en-US" sz="1200" dirty="0">
                <a:solidFill>
                  <a:srgbClr val="232629"/>
                </a:solidFill>
                <a:latin typeface="Ubuntu Light" panose="020B0604020202020204" charset="0"/>
              </a:rPr>
              <a:t>Has-A</a:t>
            </a:r>
            <a:endParaRPr kumimoji="0" lang="tr-TR" altLang="en-US" sz="1200" b="0" i="0" u="none" strike="noStrike" cap="none" normalizeH="0" baseline="0" dirty="0">
              <a:ln>
                <a:noFill/>
              </a:ln>
              <a:solidFill>
                <a:srgbClr val="232629"/>
              </a:solidFill>
              <a:effectLst/>
              <a:latin typeface="Ubuntu Light" panose="020B060402020202020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altLang="en-US" sz="1200" dirty="0" err="1">
                <a:solidFill>
                  <a:srgbClr val="232629"/>
                </a:solidFill>
                <a:latin typeface="Ubuntu Light" panose="020B0604020202020204" charset="0"/>
              </a:rPr>
              <a:t>Unidirectional</a:t>
            </a:r>
            <a:r>
              <a:rPr lang="tr-TR" altLang="en-US" sz="1200" dirty="0">
                <a:solidFill>
                  <a:srgbClr val="232629"/>
                </a:solidFill>
                <a:latin typeface="Ubuntu Light" panose="020B0604020202020204" charset="0"/>
              </a:rPr>
              <a:t> </a:t>
            </a:r>
            <a:r>
              <a:rPr lang="tr-TR" altLang="en-US" sz="1200" dirty="0" err="1">
                <a:solidFill>
                  <a:srgbClr val="232629"/>
                </a:solidFill>
                <a:latin typeface="Ubuntu Light" panose="020B0604020202020204" charset="0"/>
              </a:rPr>
              <a:t>association</a:t>
            </a:r>
            <a:r>
              <a:rPr lang="tr-TR" altLang="en-US" sz="1200" dirty="0">
                <a:solidFill>
                  <a:srgbClr val="232629"/>
                </a:solidFill>
                <a:latin typeface="Ubuntu Light" panose="020B0604020202020204" charset="0"/>
              </a:rPr>
              <a:t>(tek yönlü</a:t>
            </a:r>
            <a:r>
              <a:rPr lang="en-US" altLang="en-US" sz="1200" dirty="0">
                <a:solidFill>
                  <a:srgbClr val="232629"/>
                </a:solidFill>
                <a:latin typeface="Ubuntu Light" panose="020B0604020202020204" charset="0"/>
              </a:rPr>
              <a:t> relationship.</a:t>
            </a:r>
            <a:r>
              <a:rPr lang="tr-TR" altLang="en-US" sz="1200" dirty="0">
                <a:solidFill>
                  <a:srgbClr val="232629"/>
                </a:solidFill>
                <a:latin typeface="Ubuntu Light" panose="020B0604020202020204" charset="0"/>
              </a:rPr>
              <a:t> Örneğin</a:t>
            </a:r>
            <a:r>
              <a:rPr lang="en-US" altLang="en-US" sz="1200" dirty="0">
                <a:solidFill>
                  <a:srgbClr val="232629"/>
                </a:solidFill>
                <a:latin typeface="Ubuntu Light" panose="020B0604020202020204" charset="0"/>
              </a:rPr>
              <a:t>, department</a:t>
            </a:r>
            <a:r>
              <a:rPr lang="tr-TR" altLang="en-US" sz="1200" dirty="0">
                <a:solidFill>
                  <a:srgbClr val="232629"/>
                </a:solidFill>
                <a:latin typeface="Ubuntu Light" panose="020B0604020202020204" charset="0"/>
              </a:rPr>
              <a:t>, </a:t>
            </a:r>
            <a:r>
              <a:rPr lang="en-US" altLang="en-US" sz="1200" dirty="0">
                <a:solidFill>
                  <a:srgbClr val="232629"/>
                </a:solidFill>
                <a:latin typeface="Ubuntu Light" panose="020B0604020202020204" charset="0"/>
              </a:rPr>
              <a:t>student</a:t>
            </a:r>
            <a:r>
              <a:rPr lang="tr-TR" altLang="en-US" sz="1200" dirty="0" err="1">
                <a:solidFill>
                  <a:srgbClr val="232629"/>
                </a:solidFill>
                <a:latin typeface="Ubuntu Light" panose="020B0604020202020204" charset="0"/>
              </a:rPr>
              <a:t>lara</a:t>
            </a:r>
            <a:r>
              <a:rPr lang="tr-TR" altLang="en-US" sz="1200" dirty="0">
                <a:solidFill>
                  <a:srgbClr val="232629"/>
                </a:solidFill>
                <a:latin typeface="Ubuntu Light" panose="020B0604020202020204" charset="0"/>
              </a:rPr>
              <a:t> sahip olabilir. Ama</a:t>
            </a:r>
            <a:r>
              <a:rPr lang="en-US" altLang="en-US" sz="1200" dirty="0">
                <a:solidFill>
                  <a:srgbClr val="232629"/>
                </a:solidFill>
                <a:latin typeface="Ubuntu Light" panose="020B0604020202020204" charset="0"/>
              </a:rPr>
              <a:t> </a:t>
            </a:r>
            <a:r>
              <a:rPr lang="tr-TR" altLang="en-US" sz="1200" dirty="0">
                <a:solidFill>
                  <a:srgbClr val="232629"/>
                </a:solidFill>
                <a:latin typeface="Ubuntu Light" panose="020B0604020202020204" charset="0"/>
              </a:rPr>
              <a:t>tam tersi mümkün değildir)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altLang="en-US" sz="1200" dirty="0" err="1">
                <a:solidFill>
                  <a:schemeClr val="tx1"/>
                </a:solidFill>
                <a:latin typeface="Ubuntu Light" panose="020B0604020202020204" charset="0"/>
              </a:rPr>
              <a:t>One-to-one</a:t>
            </a:r>
            <a:r>
              <a:rPr lang="tr-TR" altLang="en-US" sz="1200" dirty="0">
                <a:solidFill>
                  <a:schemeClr val="tx1"/>
                </a:solidFill>
                <a:latin typeface="Ubuntu Light" panose="020B0604020202020204" charset="0"/>
              </a:rPr>
              <a:t>, </a:t>
            </a:r>
            <a:r>
              <a:rPr lang="tr-TR" altLang="en-US" sz="1200" dirty="0" err="1">
                <a:solidFill>
                  <a:schemeClr val="tx1"/>
                </a:solidFill>
                <a:latin typeface="Ubuntu Light" panose="020B0604020202020204" charset="0"/>
              </a:rPr>
              <a:t>one-to-many</a:t>
            </a:r>
            <a:r>
              <a:rPr lang="tr-TR" altLang="en-US" sz="1200" dirty="0">
                <a:solidFill>
                  <a:schemeClr val="tx1"/>
                </a:solidFill>
                <a:latin typeface="Ubuntu Light" panose="020B0604020202020204" charset="0"/>
              </a:rPr>
              <a:t>, </a:t>
            </a:r>
            <a:r>
              <a:rPr lang="tr-TR" altLang="en-US" sz="1200" dirty="0" err="1">
                <a:solidFill>
                  <a:schemeClr val="tx1"/>
                </a:solidFill>
                <a:latin typeface="Ubuntu Light" panose="020B0604020202020204" charset="0"/>
              </a:rPr>
              <a:t>many-to-one</a:t>
            </a:r>
            <a:r>
              <a:rPr lang="tr-TR" altLang="en-US" sz="1200" dirty="0">
                <a:solidFill>
                  <a:schemeClr val="tx1"/>
                </a:solidFill>
                <a:latin typeface="Ubuntu Light" panose="020B0604020202020204" charset="0"/>
              </a:rPr>
              <a:t>, </a:t>
            </a:r>
            <a:r>
              <a:rPr lang="tr-TR" altLang="en-US" sz="1200" dirty="0" err="1">
                <a:solidFill>
                  <a:schemeClr val="tx1"/>
                </a:solidFill>
                <a:latin typeface="Ubuntu Light" panose="020B0604020202020204" charset="0"/>
              </a:rPr>
              <a:t>many-to-many</a:t>
            </a:r>
            <a:r>
              <a:rPr lang="tr-TR" altLang="en-US" sz="1200" dirty="0">
                <a:solidFill>
                  <a:schemeClr val="tx1"/>
                </a:solidFill>
                <a:latin typeface="Ubuntu Light" panose="020B0604020202020204" charset="0"/>
              </a:rPr>
              <a:t> şeklinde ilişkilendirmeler yapılabilir.</a:t>
            </a:r>
            <a:endParaRPr lang="tr-TR" altLang="en-US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tr-TR" altLang="en-US" sz="1200" dirty="0">
                <a:solidFill>
                  <a:schemeClr val="tx1"/>
                </a:solidFill>
                <a:latin typeface="Ubuntu Light" panose="020B0604020202020204" charset="0"/>
                <a:cs typeface="Times New Roman" panose="02020603050405020304" pitchFamily="18" charset="0"/>
              </a:rPr>
              <a:t>Aralarındaki ilişki bitse bile nesneler yaşamlarına devam edebilir.</a:t>
            </a:r>
          </a:p>
        </p:txBody>
      </p:sp>
      <p:pic>
        <p:nvPicPr>
          <p:cNvPr id="3074" name="Picture 2" descr="Aggregation_1">
            <a:extLst>
              <a:ext uri="{FF2B5EF4-FFF2-40B4-BE49-F238E27FC236}">
                <a16:creationId xmlns:a16="http://schemas.microsoft.com/office/drawing/2014/main" id="{91DBA9A2-6FCC-47C2-951B-8BF8B3F37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" r="4084" b="10348"/>
          <a:stretch/>
        </p:blipFill>
        <p:spPr bwMode="auto">
          <a:xfrm>
            <a:off x="2486025" y="2761059"/>
            <a:ext cx="4107656" cy="184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70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Örnek Zamanı –&gt; ../</a:t>
            </a:r>
            <a:r>
              <a:rPr lang="tr-TR" sz="2400" dirty="0" err="1"/>
              <a:t>aggregation</a:t>
            </a:r>
            <a:r>
              <a:rPr lang="tr-TR" sz="2400" dirty="0"/>
              <a:t>/*.java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360821"/>
            <a:ext cx="8068012" cy="268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Gösterilen </a:t>
            </a:r>
            <a:r>
              <a:rPr lang="tr-TR" b="1" dirty="0">
                <a:latin typeface="Ubuntu Light" panose="020B0604020202020204" charset="0"/>
              </a:rPr>
              <a:t>kod </a:t>
            </a:r>
            <a:r>
              <a:rPr lang="tr-TR" b="1" dirty="0" err="1">
                <a:latin typeface="Ubuntu Light" panose="020B0604020202020204" charset="0"/>
              </a:rPr>
              <a:t>Github</a:t>
            </a:r>
            <a:r>
              <a:rPr lang="tr-TR" dirty="0">
                <a:latin typeface="Ubuntu Light" panose="020B0604020202020204" charset="0"/>
              </a:rPr>
              <a:t> hesabımızda </a:t>
            </a:r>
            <a:r>
              <a:rPr lang="tr-TR" b="1" dirty="0">
                <a:latin typeface="Ubuntu Light" panose="020B0604020202020204" charset="0"/>
              </a:rPr>
              <a:t>paylaşılmıştır ya da paylaşılacaktır</a:t>
            </a:r>
            <a:r>
              <a:rPr lang="tr-TR" dirty="0">
                <a:latin typeface="Ubuntu Light" panose="020B0604020202020204" charset="0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Bu ders ile ilgili </a:t>
            </a:r>
            <a:r>
              <a:rPr lang="tr-TR" dirty="0" err="1">
                <a:latin typeface="Ubuntu Light" panose="020B0604020202020204" charset="0"/>
              </a:rPr>
              <a:t>repository’i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b="1" dirty="0">
                <a:latin typeface="Ubuntu Light" panose="020B0604020202020204" charset="0"/>
              </a:rPr>
              <a:t>göremiyorsanız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dirty="0" err="1">
                <a:latin typeface="Ubuntu Light" panose="020B0604020202020204" charset="0"/>
              </a:rPr>
              <a:t>Discord</a:t>
            </a:r>
            <a:r>
              <a:rPr lang="tr-TR" dirty="0">
                <a:latin typeface="Ubuntu Light" panose="020B0604020202020204" charset="0"/>
              </a:rPr>
              <a:t> üzerinden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latin typeface="Ubuntu Light" panose="020B0604020202020204" charset="0"/>
              </a:rPr>
              <a:t>BOOTCAMP -&gt; #soru-cevap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kanalına yazmanızı rica ediyorum.</a:t>
            </a: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Ubuntu Light" panose="020B0604020202020204" charset="0"/>
              <a:ea typeface="Ubuntu"/>
              <a:cs typeface="Ubuntu"/>
              <a:sym typeface="Ubuntu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2E2E71A9-C827-4364-B3D2-D2BA3D0C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99" y="2768870"/>
            <a:ext cx="871622" cy="87162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E342795-D1F6-4683-8C74-6E3B62434AB8}"/>
              </a:ext>
            </a:extLst>
          </p:cNvPr>
          <p:cNvSpPr txBox="1"/>
          <p:nvPr/>
        </p:nvSpPr>
        <p:spPr>
          <a:xfrm>
            <a:off x="3739662" y="2973848"/>
            <a:ext cx="334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github.com/</a:t>
            </a:r>
            <a:r>
              <a:rPr lang="tr-TR" sz="2400" b="1" dirty="0" err="1"/>
              <a:t>folksdev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1196552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27</a:t>
            </a:fld>
            <a:endParaRPr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FD61BEF-D77C-4FD7-9402-AD32636A51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4"/>
          <a:stretch/>
        </p:blipFill>
        <p:spPr bwMode="auto">
          <a:xfrm>
            <a:off x="1206452" y="480283"/>
            <a:ext cx="6731095" cy="38173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15;p34">
            <a:extLst>
              <a:ext uri="{FF2B5EF4-FFF2-40B4-BE49-F238E27FC236}">
                <a16:creationId xmlns:a16="http://schemas.microsoft.com/office/drawing/2014/main" id="{03EC71F7-C7A7-4717-8731-9B25C854BFE8}"/>
              </a:ext>
            </a:extLst>
          </p:cNvPr>
          <p:cNvSpPr txBox="1">
            <a:spLocks/>
          </p:cNvSpPr>
          <p:nvPr/>
        </p:nvSpPr>
        <p:spPr>
          <a:xfrm>
            <a:off x="4001993" y="4350109"/>
            <a:ext cx="4821015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000" b="1" dirty="0">
                <a:solidFill>
                  <a:schemeClr val="tx1"/>
                </a:solidFill>
                <a:latin typeface="Ubuntu Light" panose="020B0604020202020204" charset="0"/>
              </a:rPr>
              <a:t>Kaynakça: </a:t>
            </a:r>
            <a:r>
              <a:rPr lang="en-US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Data Structures and Algorithms in Java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by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Goodrich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and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Tamassia</a:t>
            </a:r>
            <a:endParaRPr lang="en-US" sz="800" b="1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23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28</a:t>
            </a:fld>
            <a:endParaRPr dirty="0"/>
          </a:p>
        </p:txBody>
      </p:sp>
      <p:sp>
        <p:nvSpPr>
          <p:cNvPr id="9" name="Google Shape;215;p34">
            <a:extLst>
              <a:ext uri="{FF2B5EF4-FFF2-40B4-BE49-F238E27FC236}">
                <a16:creationId xmlns:a16="http://schemas.microsoft.com/office/drawing/2014/main" id="{03EC71F7-C7A7-4717-8731-9B25C854BFE8}"/>
              </a:ext>
            </a:extLst>
          </p:cNvPr>
          <p:cNvSpPr txBox="1">
            <a:spLocks/>
          </p:cNvSpPr>
          <p:nvPr/>
        </p:nvSpPr>
        <p:spPr>
          <a:xfrm>
            <a:off x="4001993" y="4350109"/>
            <a:ext cx="4821015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000" b="1" dirty="0">
                <a:solidFill>
                  <a:schemeClr val="tx1"/>
                </a:solidFill>
                <a:latin typeface="Ubuntu Light" panose="020B0604020202020204" charset="0"/>
              </a:rPr>
              <a:t>Kaynakça: </a:t>
            </a:r>
            <a:r>
              <a:rPr lang="en-US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Data Structures and Algorithms in Java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by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Goodrich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and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Tamassia</a:t>
            </a:r>
            <a:endParaRPr lang="en-US" sz="800" b="1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D7713FA-B028-4C09-B4EC-DF22D5DE85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2"/>
          <a:stretch/>
        </p:blipFill>
        <p:spPr bwMode="auto">
          <a:xfrm>
            <a:off x="1243085" y="546270"/>
            <a:ext cx="6657829" cy="3625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81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29</a:t>
            </a:fld>
            <a:endParaRPr dirty="0"/>
          </a:p>
        </p:txBody>
      </p:sp>
      <p:sp>
        <p:nvSpPr>
          <p:cNvPr id="9" name="Google Shape;215;p34">
            <a:extLst>
              <a:ext uri="{FF2B5EF4-FFF2-40B4-BE49-F238E27FC236}">
                <a16:creationId xmlns:a16="http://schemas.microsoft.com/office/drawing/2014/main" id="{03EC71F7-C7A7-4717-8731-9B25C854BFE8}"/>
              </a:ext>
            </a:extLst>
          </p:cNvPr>
          <p:cNvSpPr txBox="1">
            <a:spLocks/>
          </p:cNvSpPr>
          <p:nvPr/>
        </p:nvSpPr>
        <p:spPr>
          <a:xfrm>
            <a:off x="4001993" y="4350109"/>
            <a:ext cx="4821015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000" b="1" dirty="0">
                <a:solidFill>
                  <a:schemeClr val="tx1"/>
                </a:solidFill>
                <a:latin typeface="Ubuntu Light" panose="020B0604020202020204" charset="0"/>
              </a:rPr>
              <a:t>Kaynakça: </a:t>
            </a:r>
            <a:r>
              <a:rPr lang="en-US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Data Structures and Algorithms in Java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by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Goodrich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and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Tamassia</a:t>
            </a:r>
            <a:endParaRPr lang="en-US" sz="800" b="1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04254EC-7213-4EEE-BEBB-2D6BCD7CD0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"/>
          <a:stretch/>
        </p:blipFill>
        <p:spPr bwMode="auto">
          <a:xfrm>
            <a:off x="1351042" y="480283"/>
            <a:ext cx="6441915" cy="379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29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16;p61">
            <a:extLst>
              <a:ext uri="{FF2B5EF4-FFF2-40B4-BE49-F238E27FC236}">
                <a16:creationId xmlns:a16="http://schemas.microsoft.com/office/drawing/2014/main" id="{04D7CBB4-67E8-463B-8D5A-192255C6CFEF}"/>
              </a:ext>
            </a:extLst>
          </p:cNvPr>
          <p:cNvSpPr/>
          <p:nvPr/>
        </p:nvSpPr>
        <p:spPr>
          <a:xfrm>
            <a:off x="2067481" y="3492884"/>
            <a:ext cx="2264107" cy="35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Sn. Akın </a:t>
            </a:r>
            <a:r>
              <a:rPr lang="tr-TR" sz="1800" b="1" dirty="0" err="1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Kaldıroğlu</a:t>
            </a:r>
            <a:endParaRPr sz="1800" b="1" dirty="0">
              <a:solidFill>
                <a:schemeClr val="bg1"/>
              </a:solidFill>
              <a:latin typeface="Ubuntu Light" panose="020B0604020202020204" charset="0"/>
              <a:cs typeface="Calibri Light" panose="020F0302020204030204" pitchFamily="34" charset="0"/>
            </a:endParaRPr>
          </a:p>
        </p:txBody>
      </p:sp>
      <p:pic>
        <p:nvPicPr>
          <p:cNvPr id="8" name="Picture 8" descr="Wikipedia Png Images Download - High Resolution Wikipedia Logo, Transparent  Png - kindpng">
            <a:extLst>
              <a:ext uri="{FF2B5EF4-FFF2-40B4-BE49-F238E27FC236}">
                <a16:creationId xmlns:a16="http://schemas.microsoft.com/office/drawing/2014/main" id="{54BAC44E-FF26-4F5C-9A3D-5D01954F3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0095"/>
          <a:stretch/>
        </p:blipFill>
        <p:spPr bwMode="auto">
          <a:xfrm>
            <a:off x="154194" y="1644700"/>
            <a:ext cx="1771160" cy="169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16;p61">
            <a:extLst>
              <a:ext uri="{FF2B5EF4-FFF2-40B4-BE49-F238E27FC236}">
                <a16:creationId xmlns:a16="http://schemas.microsoft.com/office/drawing/2014/main" id="{7EA43FDF-336A-4155-8583-A75543310DFE}"/>
              </a:ext>
            </a:extLst>
          </p:cNvPr>
          <p:cNvSpPr/>
          <p:nvPr/>
        </p:nvSpPr>
        <p:spPr>
          <a:xfrm>
            <a:off x="387418" y="3478060"/>
            <a:ext cx="1304711" cy="38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 err="1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Wikipedia</a:t>
            </a:r>
            <a:endParaRPr sz="1800" b="1" dirty="0">
              <a:solidFill>
                <a:schemeClr val="bg1"/>
              </a:solidFill>
              <a:latin typeface="Ubuntu Light" panose="020B0604020202020204" charset="0"/>
              <a:cs typeface="Calibri Light" panose="020F0302020204030204" pitchFamily="34" charset="0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EAB7D992-B8AC-4E95-8E3D-4BFEA3C02E6A}"/>
              </a:ext>
            </a:extLst>
          </p:cNvPr>
          <p:cNvSpPr txBox="1"/>
          <p:nvPr/>
        </p:nvSpPr>
        <p:spPr>
          <a:xfrm>
            <a:off x="125076" y="411456"/>
            <a:ext cx="3833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i="1" dirty="0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Faydalanılan kaynaklar</a:t>
            </a:r>
          </a:p>
          <a:p>
            <a:endParaRPr lang="en-US" dirty="0"/>
          </a:p>
        </p:txBody>
      </p:sp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D4CC56E9-0234-42BF-9D3B-32D77975C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089" y="4053525"/>
            <a:ext cx="987299" cy="987299"/>
          </a:xfrm>
          <a:prstGeom prst="rect">
            <a:avLst/>
          </a:prstGeom>
        </p:spPr>
      </p:pic>
      <p:pic>
        <p:nvPicPr>
          <p:cNvPr id="1026" name="Picture 2" descr="Java How To Program - Harvey Deitel - 1000Kitap">
            <a:extLst>
              <a:ext uri="{FF2B5EF4-FFF2-40B4-BE49-F238E27FC236}">
                <a16:creationId xmlns:a16="http://schemas.microsoft.com/office/drawing/2014/main" id="{33378986-3769-45B0-B053-9336E7AF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84" y="1255836"/>
            <a:ext cx="2012780" cy="26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B6C9EF5-FE8B-4ED5-B69A-C8CEC383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895" y="1652270"/>
            <a:ext cx="1811280" cy="1683834"/>
          </a:xfrm>
          <a:prstGeom prst="rect">
            <a:avLst/>
          </a:prstGeom>
        </p:spPr>
      </p:pic>
      <p:sp>
        <p:nvSpPr>
          <p:cNvPr id="16" name="Google Shape;916;p61">
            <a:extLst>
              <a:ext uri="{FF2B5EF4-FFF2-40B4-BE49-F238E27FC236}">
                <a16:creationId xmlns:a16="http://schemas.microsoft.com/office/drawing/2014/main" id="{286697F9-6DAD-4CA0-A58B-241E7340B70F}"/>
              </a:ext>
            </a:extLst>
          </p:cNvPr>
          <p:cNvSpPr/>
          <p:nvPr/>
        </p:nvSpPr>
        <p:spPr>
          <a:xfrm>
            <a:off x="4086123" y="3884104"/>
            <a:ext cx="370040" cy="35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>
                <a:solidFill>
                  <a:schemeClr val="bg1">
                    <a:lumMod val="65000"/>
                  </a:schemeClr>
                </a:solidFill>
                <a:latin typeface="Ubuntu Light" panose="020B0604020202020204" charset="0"/>
                <a:cs typeface="Calibri Light" panose="020F0302020204030204" pitchFamily="34" charset="0"/>
              </a:rPr>
              <a:t>)</a:t>
            </a:r>
            <a:endParaRPr sz="2000" dirty="0">
              <a:solidFill>
                <a:schemeClr val="bg1">
                  <a:lumMod val="65000"/>
                </a:schemeClr>
              </a:solidFill>
              <a:latin typeface="Ubuntu Light" panose="020B0604020202020204" charset="0"/>
              <a:cs typeface="Calibri Light" panose="020F0302020204030204" pitchFamily="34" charset="0"/>
            </a:endParaRPr>
          </a:p>
        </p:txBody>
      </p:sp>
      <p:pic>
        <p:nvPicPr>
          <p:cNvPr id="17" name="Picture 2" descr="Data Structures and Algorithms in Java - 4th Edition: Amazon.com: Books">
            <a:extLst>
              <a:ext uri="{FF2B5EF4-FFF2-40B4-BE49-F238E27FC236}">
                <a16:creationId xmlns:a16="http://schemas.microsoft.com/office/drawing/2014/main" id="{DF3E2D35-DA2E-49C0-9586-CC74871D1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527" y="1255836"/>
            <a:ext cx="2070232" cy="259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916;p61">
            <a:extLst>
              <a:ext uri="{FF2B5EF4-FFF2-40B4-BE49-F238E27FC236}">
                <a16:creationId xmlns:a16="http://schemas.microsoft.com/office/drawing/2014/main" id="{00E673D6-DA06-426B-9FF5-D9D9ED39F669}"/>
              </a:ext>
            </a:extLst>
          </p:cNvPr>
          <p:cNvSpPr/>
          <p:nvPr/>
        </p:nvSpPr>
        <p:spPr>
          <a:xfrm>
            <a:off x="2058705" y="3916620"/>
            <a:ext cx="2264107" cy="35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" b="1" dirty="0">
                <a:solidFill>
                  <a:schemeClr val="bg1">
                    <a:lumMod val="65000"/>
                  </a:schemeClr>
                </a:solidFill>
                <a:latin typeface="Ubuntu Light" panose="020B0604020202020204" charset="0"/>
                <a:cs typeface="Calibri Light" panose="020F0302020204030204" pitchFamily="34" charset="0"/>
              </a:rPr>
              <a:t>https://www.udemy.com/course/java-ile-nesne-merkezli-programlamaya-giris/</a:t>
            </a:r>
            <a:endParaRPr sz="800" b="1" dirty="0">
              <a:solidFill>
                <a:schemeClr val="bg1">
                  <a:lumMod val="65000"/>
                </a:schemeClr>
              </a:solidFill>
              <a:latin typeface="Ubuntu Light" panose="020B060402020202020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916;p61">
            <a:extLst>
              <a:ext uri="{FF2B5EF4-FFF2-40B4-BE49-F238E27FC236}">
                <a16:creationId xmlns:a16="http://schemas.microsoft.com/office/drawing/2014/main" id="{6E0945C2-79AF-4D74-ADAA-973E2C878541}"/>
              </a:ext>
            </a:extLst>
          </p:cNvPr>
          <p:cNvSpPr/>
          <p:nvPr/>
        </p:nvSpPr>
        <p:spPr>
          <a:xfrm>
            <a:off x="1931051" y="3884104"/>
            <a:ext cx="370040" cy="35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>
                <a:solidFill>
                  <a:schemeClr val="bg1">
                    <a:lumMod val="65000"/>
                  </a:schemeClr>
                </a:solidFill>
                <a:latin typeface="Ubuntu Light" panose="020B0604020202020204" charset="0"/>
                <a:cs typeface="Calibri Light" panose="020F0302020204030204" pitchFamily="34" charset="0"/>
              </a:rPr>
              <a:t>(</a:t>
            </a:r>
            <a:endParaRPr sz="2000" dirty="0">
              <a:solidFill>
                <a:schemeClr val="bg1">
                  <a:lumMod val="65000"/>
                </a:schemeClr>
              </a:solidFill>
              <a:latin typeface="Ubuntu Light" panose="020B060402020202020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2">
            <a:extLst>
              <a:ext uri="{FF2B5EF4-FFF2-40B4-BE49-F238E27FC236}">
                <a16:creationId xmlns:a16="http://schemas.microsoft.com/office/drawing/2014/main" id="{E560187C-1C81-4DEA-B966-BE1CCE280CF1}"/>
              </a:ext>
            </a:extLst>
          </p:cNvPr>
          <p:cNvSpPr txBox="1">
            <a:spLocks/>
          </p:cNvSpPr>
          <p:nvPr/>
        </p:nvSpPr>
        <p:spPr>
          <a:xfrm>
            <a:off x="3249530" y="-550900"/>
            <a:ext cx="34830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accent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tr-TR" sz="2800" dirty="0" err="1">
                <a:solidFill>
                  <a:schemeClr val="bg1"/>
                </a:solidFill>
              </a:rPr>
              <a:t>Kahootluyoruz</a:t>
            </a:r>
            <a:r>
              <a:rPr lang="tr-TR" sz="2800" dirty="0">
                <a:solidFill>
                  <a:schemeClr val="bg1"/>
                </a:solidFill>
              </a:rPr>
              <a:t>!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34" name="Picture 14" descr="Kahoot">
            <a:extLst>
              <a:ext uri="{FF2B5EF4-FFF2-40B4-BE49-F238E27FC236}">
                <a16:creationId xmlns:a16="http://schemas.microsoft.com/office/drawing/2014/main" id="{B8C5508C-463C-414A-8627-D6B6E8C70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" b="9983"/>
          <a:stretch/>
        </p:blipFill>
        <p:spPr bwMode="auto">
          <a:xfrm>
            <a:off x="0" y="333829"/>
            <a:ext cx="9136062" cy="45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Mürekkep 9">
                <a:extLst>
                  <a:ext uri="{FF2B5EF4-FFF2-40B4-BE49-F238E27FC236}">
                    <a16:creationId xmlns:a16="http://schemas.microsoft.com/office/drawing/2014/main" id="{DFF081C7-A631-447D-8A1A-FF9E65966874}"/>
                  </a:ext>
                </a:extLst>
              </p14:cNvPr>
              <p14:cNvContentPartPr/>
              <p14:nvPr/>
            </p14:nvContentPartPr>
            <p14:xfrm>
              <a:off x="8738434" y="219446"/>
              <a:ext cx="340920" cy="324720"/>
            </p14:xfrm>
          </p:contentPart>
        </mc:Choice>
        <mc:Fallback xmlns="">
          <p:pic>
            <p:nvPicPr>
              <p:cNvPr id="10" name="Mürekkep 9">
                <a:extLst>
                  <a:ext uri="{FF2B5EF4-FFF2-40B4-BE49-F238E27FC236}">
                    <a16:creationId xmlns:a16="http://schemas.microsoft.com/office/drawing/2014/main" id="{DFF081C7-A631-447D-8A1A-FF9E65966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4114" y="215126"/>
                <a:ext cx="3495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Mürekkep 12">
                <a:extLst>
                  <a:ext uri="{FF2B5EF4-FFF2-40B4-BE49-F238E27FC236}">
                    <a16:creationId xmlns:a16="http://schemas.microsoft.com/office/drawing/2014/main" id="{CB10D7BC-29FD-4171-9CF6-908F15570A34}"/>
                  </a:ext>
                </a:extLst>
              </p14:cNvPr>
              <p14:cNvContentPartPr/>
              <p14:nvPr/>
            </p14:nvContentPartPr>
            <p14:xfrm>
              <a:off x="8621074" y="330686"/>
              <a:ext cx="424080" cy="340200"/>
            </p14:xfrm>
          </p:contentPart>
        </mc:Choice>
        <mc:Fallback xmlns="">
          <p:pic>
            <p:nvPicPr>
              <p:cNvPr id="13" name="Mürekkep 12">
                <a:extLst>
                  <a:ext uri="{FF2B5EF4-FFF2-40B4-BE49-F238E27FC236}">
                    <a16:creationId xmlns:a16="http://schemas.microsoft.com/office/drawing/2014/main" id="{CB10D7BC-29FD-4171-9CF6-908F15570A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8434" y="267686"/>
                <a:ext cx="549720" cy="465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D5C598D8-E957-4F9B-9DB8-AF6889B81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19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43" name="Google Shape;943;p30"/>
          <p:cNvSpPr txBox="1">
            <a:spLocks noGrp="1"/>
          </p:cNvSpPr>
          <p:nvPr>
            <p:ph type="body" idx="4294967295"/>
          </p:nvPr>
        </p:nvSpPr>
        <p:spPr>
          <a:xfrm>
            <a:off x="2676700" y="3577140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tr-TR" sz="1200" dirty="0">
                <a:solidFill>
                  <a:schemeClr val="bg1"/>
                </a:solidFill>
                <a:latin typeface="+mj-lt"/>
              </a:rPr>
              <a:t>Şimdi Soru-Cevap Zamanı...</a:t>
            </a:r>
            <a:endParaRPr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44" name="Google Shape;944;p3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5" name="Google Shape;945;p3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SzPts val="1200"/>
            </a:pPr>
            <a:fld id="{00000000-1234-1234-1234-123412341234}" type="slidenum">
              <a:rPr lang="es">
                <a:solidFill>
                  <a:srgbClr val="CCCCCC"/>
                </a:solidFill>
              </a:rPr>
              <a:pPr algn="l">
                <a:buSzPts val="1200"/>
              </a:pPr>
              <a:t>31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946" name="Google Shape;946;p30"/>
          <p:cNvSpPr txBox="1">
            <a:spLocks noGrp="1"/>
          </p:cNvSpPr>
          <p:nvPr>
            <p:ph type="ctrTitle"/>
          </p:nvPr>
        </p:nvSpPr>
        <p:spPr>
          <a:xfrm>
            <a:off x="2705500" y="1854400"/>
            <a:ext cx="3790500" cy="1381099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tr-TR" i="1" dirty="0"/>
              <a:t>Teşekkürler!</a:t>
            </a:r>
            <a:endParaRPr i="1" dirty="0"/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0E23B2A2-8B83-4388-AF62-15C4A325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43" y="3635008"/>
            <a:ext cx="1133692" cy="11336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4696224" y="196797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İçerik</a:t>
            </a:r>
            <a:endParaRPr dirty="0"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4696224" y="1627127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tr-TR" dirty="0"/>
              <a:t>Neden OOP, Bizlere faydası ne gibi sorulara cevap bulacağız.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696224" y="1311296"/>
            <a:ext cx="2960352" cy="378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OOP Felsefesine Giriş</a:t>
            </a:r>
            <a:endParaRPr sz="1400" dirty="0"/>
          </a:p>
        </p:txBody>
      </p:sp>
      <p:sp>
        <p:nvSpPr>
          <p:cNvPr id="202" name="Google Shape;202;p33"/>
          <p:cNvSpPr txBox="1">
            <a:spLocks noGrp="1"/>
          </p:cNvSpPr>
          <p:nvPr>
            <p:ph type="subTitle" idx="3"/>
          </p:nvPr>
        </p:nvSpPr>
        <p:spPr>
          <a:xfrm>
            <a:off x="4696224" y="2765456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Sözel olarak sınıf ve nesne kavramlarının zihinde oturtulması.</a:t>
            </a:r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696224" y="2521056"/>
            <a:ext cx="3521184" cy="301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Soyutlama </a:t>
            </a:r>
            <a:endParaRPr sz="1400" dirty="0"/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5"/>
          </p:nvPr>
        </p:nvSpPr>
        <p:spPr>
          <a:xfrm>
            <a:off x="4696224" y="3903785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Nesne merkezli programlama düşünce yapısını oturtmak aylar, yıllar alabilir. Bunun için olabildiğince çok yazmamız gerekiyor.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6"/>
          </p:nvPr>
        </p:nvSpPr>
        <p:spPr>
          <a:xfrm>
            <a:off x="4696224" y="3587956"/>
            <a:ext cx="3367200" cy="3824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Sınıf ve Nesne Kavramlarına Giriş</a:t>
            </a:r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696224" y="1350000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UML Nedir? </a:t>
            </a:r>
            <a:endParaRPr sz="1400"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696224" y="2753704"/>
            <a:ext cx="4212032" cy="328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b="1" dirty="0" err="1"/>
              <a:t>Association-Aggreagation-Composition</a:t>
            </a:r>
            <a:r>
              <a:rPr lang="tr-TR" sz="1400" b="1" dirty="0"/>
              <a:t> nedir?</a:t>
            </a:r>
            <a:endParaRPr sz="1100" dirty="0"/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5"/>
          </p:nvPr>
        </p:nvSpPr>
        <p:spPr>
          <a:xfrm>
            <a:off x="4696224" y="3902363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Nesne merkezli programlama düşünce yapısını oturtmak aylar, yıllar alabilir. Bunun için olabildiğince çok yazmamız gerekiyor.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6"/>
          </p:nvPr>
        </p:nvSpPr>
        <p:spPr>
          <a:xfrm>
            <a:off x="4696224" y="3600222"/>
            <a:ext cx="5311200" cy="393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Kodluyoruz</a:t>
            </a:r>
            <a:endParaRPr sz="1400"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4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5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6</a:t>
            </a:r>
            <a:endParaRPr dirty="0"/>
          </a:p>
        </p:txBody>
      </p:sp>
      <p:sp>
        <p:nvSpPr>
          <p:cNvPr id="15" name="Google Shape;199;p33">
            <a:extLst>
              <a:ext uri="{FF2B5EF4-FFF2-40B4-BE49-F238E27FC236}">
                <a16:creationId xmlns:a16="http://schemas.microsoft.com/office/drawing/2014/main" id="{1BF9E7A9-F213-47F0-A8DC-3CAE5DCA9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6224" y="196797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İçerik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46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824" y="815334"/>
            <a:ext cx="4474464" cy="482400"/>
          </a:xfrm>
        </p:spPr>
        <p:txBody>
          <a:bodyPr/>
          <a:lstStyle/>
          <a:p>
            <a:r>
              <a:rPr lang="tr-TR" dirty="0"/>
              <a:t>Nesne Merkezli Programlama</a:t>
            </a:r>
            <a:endParaRPr lang="en-US" dirty="0"/>
          </a:p>
        </p:txBody>
      </p:sp>
      <p:sp>
        <p:nvSpPr>
          <p:cNvPr id="8" name="Google Shape;215;p34">
            <a:extLst>
              <a:ext uri="{FF2B5EF4-FFF2-40B4-BE49-F238E27FC236}">
                <a16:creationId xmlns:a16="http://schemas.microsoft.com/office/drawing/2014/main" id="{F14ABD8F-936A-40B1-BCB1-A2373B5AF5B5}"/>
              </a:ext>
            </a:extLst>
          </p:cNvPr>
          <p:cNvSpPr txBox="1">
            <a:spLocks/>
          </p:cNvSpPr>
          <p:nvPr/>
        </p:nvSpPr>
        <p:spPr>
          <a:xfrm>
            <a:off x="2085976" y="4703087"/>
            <a:ext cx="7348439" cy="64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600" b="1" dirty="0">
                <a:solidFill>
                  <a:schemeClr val="bg1"/>
                </a:solidFill>
                <a:latin typeface="Ubuntu Light" panose="020B0604020202020204" charset="0"/>
              </a:rPr>
              <a:t>Kaynakça: https://tr.wikipedia.org/wiki/Nesne_yönelimli_programlama</a:t>
            </a:r>
            <a:endParaRPr lang="en-US" sz="1200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DADB7A4-5B75-45D5-B50A-EC490F24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p:sp>
        <p:nvSpPr>
          <p:cNvPr id="7" name="Google Shape;223;p35">
            <a:extLst>
              <a:ext uri="{FF2B5EF4-FFF2-40B4-BE49-F238E27FC236}">
                <a16:creationId xmlns:a16="http://schemas.microsoft.com/office/drawing/2014/main" id="{AB324982-29F7-4F26-9085-68AE13750A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08500" y="1601076"/>
            <a:ext cx="5727000" cy="2727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Nesne merkezli programlama (Object </a:t>
            </a:r>
            <a:r>
              <a:rPr lang="tr-TR" dirty="0" err="1"/>
              <a:t>oriented</a:t>
            </a:r>
            <a:r>
              <a:rPr lang="tr-TR" dirty="0"/>
              <a:t> </a:t>
            </a:r>
            <a:r>
              <a:rPr lang="tr-TR" dirty="0" err="1"/>
              <a:t>programming-oop</a:t>
            </a:r>
            <a:r>
              <a:rPr lang="tr-TR" dirty="0"/>
              <a:t>), her işlevin nesneler olarak soyutlandığı bir programlama </a:t>
            </a:r>
            <a:r>
              <a:rPr lang="tr-TR" dirty="0" err="1"/>
              <a:t>paratigmasıdır</a:t>
            </a:r>
            <a:r>
              <a:rPr lang="tr-TR" dirty="0"/>
              <a:t>, yaklaşımıdır. OOP destekleyen programlama dilleri yüksek seviye diller olarak adlandırılır.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1960’lıyılların sonuna doğru çıkan bu yaklaşım, yazılımların karmaşık ve </a:t>
            </a:r>
            <a:r>
              <a:rPr lang="tr-TR" dirty="0" err="1"/>
              <a:t>anlaşılabilirliğinin</a:t>
            </a:r>
            <a:r>
              <a:rPr lang="tr-TR" dirty="0"/>
              <a:t> zor olması sebebi iler ortaya çıkmıştır. OOP bizlere: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- Bilgi gizleme(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hiding</a:t>
            </a:r>
            <a:r>
              <a:rPr lang="tr-T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tr-TR" dirty="0"/>
              <a:t>- Veri soyutlama(data </a:t>
            </a:r>
            <a:r>
              <a:rPr lang="tr-TR" dirty="0" err="1"/>
              <a:t>abstraction</a:t>
            </a:r>
            <a:r>
              <a:rPr lang="tr-T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tr-TR" dirty="0"/>
              <a:t>- Çok biçimlilik(</a:t>
            </a:r>
            <a:r>
              <a:rPr lang="tr-TR" dirty="0" err="1"/>
              <a:t>polymorphism</a:t>
            </a:r>
            <a:r>
              <a:rPr lang="tr-T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tr-TR" dirty="0"/>
              <a:t>- Kalıtım(</a:t>
            </a:r>
            <a:r>
              <a:rPr lang="tr-TR" dirty="0" err="1"/>
              <a:t>inheritence</a:t>
            </a:r>
            <a:r>
              <a:rPr lang="tr-T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tr-TR" dirty="0"/>
              <a:t>gibi yazılımın bakımını (</a:t>
            </a:r>
            <a:r>
              <a:rPr lang="tr-TR" dirty="0" err="1"/>
              <a:t>maintain</a:t>
            </a:r>
            <a:r>
              <a:rPr lang="tr-TR" dirty="0"/>
              <a:t>) kolaylaştıran kavramlar sunmaktadır.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232" y="815335"/>
            <a:ext cx="3770376" cy="482400"/>
          </a:xfrm>
        </p:spPr>
        <p:txBody>
          <a:bodyPr/>
          <a:lstStyle/>
          <a:p>
            <a:r>
              <a:rPr lang="tr-TR" dirty="0"/>
              <a:t>Soyutlama(</a:t>
            </a:r>
            <a:r>
              <a:rPr lang="tr-TR" dirty="0" err="1"/>
              <a:t>Abstraction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DADB7A4-5B75-45D5-B50A-EC490F24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p:sp>
        <p:nvSpPr>
          <p:cNvPr id="7" name="Google Shape;223;p35">
            <a:extLst>
              <a:ext uri="{FF2B5EF4-FFF2-40B4-BE49-F238E27FC236}">
                <a16:creationId xmlns:a16="http://schemas.microsoft.com/office/drawing/2014/main" id="{AB324982-29F7-4F26-9085-68AE13750A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08500" y="1601076"/>
            <a:ext cx="5727000" cy="2727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Bir </a:t>
            </a:r>
            <a:r>
              <a:rPr lang="en-US" sz="18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şeyin</a:t>
            </a:r>
            <a:r>
              <a:rPr lang="en-US" sz="18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800" b="1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önemli</a:t>
            </a:r>
            <a:r>
              <a:rPr lang="en-US" sz="1800" b="1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özelliklerini</a:t>
            </a:r>
            <a:r>
              <a:rPr lang="en-US" sz="1800" b="1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ön</a:t>
            </a:r>
            <a:r>
              <a:rPr lang="en-US" sz="18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plana </a:t>
            </a:r>
            <a:r>
              <a:rPr lang="en-US" sz="18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çıkarırken</a:t>
            </a:r>
            <a:r>
              <a:rPr lang="en-US" sz="18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önemli</a:t>
            </a:r>
            <a:r>
              <a:rPr lang="en-US" sz="18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olmayan</a:t>
            </a:r>
            <a:r>
              <a:rPr lang="en-US" sz="18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özelliklerini</a:t>
            </a:r>
            <a:r>
              <a:rPr lang="en-US" sz="18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görmezden</a:t>
            </a:r>
            <a:r>
              <a:rPr lang="en-US" sz="18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gelmektir</a:t>
            </a:r>
            <a:r>
              <a:rPr lang="en-US" sz="1800" dirty="0">
                <a:effectLst/>
                <a:latin typeface="Ubuntu 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>
              <a:latin typeface="Ubuntu Ligh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Önemli olan özellik: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varlığı diğer varlıklardan ayırt eden unsurlardır -&gt; ana özellik (</a:t>
            </a:r>
            <a:r>
              <a:rPr lang="tr-TR" dirty="0" err="1">
                <a:latin typeface="Ubuntu Light" panose="020B0604020202020204" charset="0"/>
              </a:rPr>
              <a:t>essential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dirty="0" err="1">
                <a:latin typeface="Ubuntu Light" panose="020B0604020202020204" charset="0"/>
              </a:rPr>
              <a:t>properties</a:t>
            </a:r>
            <a:r>
              <a:rPr lang="tr-TR" dirty="0">
                <a:latin typeface="Ubuntu Light" panose="020B0604020202020204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>
              <a:latin typeface="Ubuntu Ligh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Önemli olmayan özellik: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ayırt edici olmayan -&gt; ikincil (</a:t>
            </a:r>
            <a:r>
              <a:rPr lang="tr-TR" dirty="0" err="1">
                <a:latin typeface="Ubuntu Light" panose="020B0604020202020204" charset="0"/>
              </a:rPr>
              <a:t>secondary</a:t>
            </a:r>
            <a:r>
              <a:rPr lang="tr-TR" dirty="0">
                <a:latin typeface="Ubuntu Light" panose="020B0604020202020204" charset="0"/>
              </a:rPr>
              <a:t>) ya da arızi(</a:t>
            </a:r>
            <a:r>
              <a:rPr lang="tr-TR" dirty="0" err="1">
                <a:latin typeface="Ubuntu Light" panose="020B0604020202020204" charset="0"/>
              </a:rPr>
              <a:t>accidental</a:t>
            </a:r>
            <a:r>
              <a:rPr lang="tr-TR" dirty="0">
                <a:latin typeface="Ubuntu Light" panose="020B0604020202020204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>
              <a:latin typeface="Ubuntu Ligh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Ubuntu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85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Zihin Nasıl Soyutlar?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360821"/>
            <a:ext cx="8068012" cy="268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Zihin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karşılaşır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özelliklerine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algılar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zihnen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biliniyorsa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önceden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öğrenilmişsse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zihinde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kavramsal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örtüştürülür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Eğer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bilinmiyorsa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öğrenilmemişse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nesneden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çıkarak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kavramsal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oluşturur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0" algn="l">
              <a:buNone/>
            </a:pPr>
            <a:endParaRPr b="1" dirty="0">
              <a:solidFill>
                <a:schemeClr val="dk2"/>
              </a:solidFill>
              <a:latin typeface="Ubuntu Light" panose="020B0604020202020204" charset="0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02882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Zihin Nasıl Soyutlar?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360821"/>
            <a:ext cx="8068012" cy="268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Zihin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karşılaşır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özelliklerine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göre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algılar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zihnen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biliniyorsa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önceden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öğrenilmişsse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zihinde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kavramsal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örtüştürülür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Eğer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bilinmiyorsa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öğrenilmemişse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397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nesneden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çıkarak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kavramsal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oluşturur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0" algn="l">
              <a:buNone/>
            </a:pPr>
            <a:endParaRPr b="1" dirty="0">
              <a:solidFill>
                <a:schemeClr val="dk2"/>
              </a:solidFill>
              <a:latin typeface="Ubuntu Light" panose="020B0604020202020204" charset="0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33702448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1200</Words>
  <Application>Microsoft Office PowerPoint</Application>
  <PresentationFormat>Ekran Gösterisi (16:9)</PresentationFormat>
  <Paragraphs>164</Paragraphs>
  <Slides>31</Slides>
  <Notes>30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31</vt:i4>
      </vt:variant>
    </vt:vector>
  </HeadingPairs>
  <TitlesOfParts>
    <vt:vector size="41" baseType="lpstr">
      <vt:lpstr>Proxima Nova Semibold</vt:lpstr>
      <vt:lpstr>Ubuntu Light</vt:lpstr>
      <vt:lpstr>Arvo</vt:lpstr>
      <vt:lpstr>Bodoni</vt:lpstr>
      <vt:lpstr>Ubuntu</vt:lpstr>
      <vt:lpstr>Proxima Nova</vt:lpstr>
      <vt:lpstr>Calibri</vt:lpstr>
      <vt:lpstr>Arial</vt:lpstr>
      <vt:lpstr>Minimal Charm</vt:lpstr>
      <vt:lpstr>Slidesgo Final Pages</vt:lpstr>
      <vt:lpstr>PowerPoint Sunusu</vt:lpstr>
      <vt:lpstr>PowerPoint Sunusu</vt:lpstr>
      <vt:lpstr>PowerPoint Sunusu</vt:lpstr>
      <vt:lpstr>İçerik</vt:lpstr>
      <vt:lpstr>UML Nedir? </vt:lpstr>
      <vt:lpstr>Nesne Merkezli Programlama</vt:lpstr>
      <vt:lpstr>Soyutlama(Abstraction)</vt:lpstr>
      <vt:lpstr>Zihin Nasıl Soyutlar?</vt:lpstr>
      <vt:lpstr>Zihin Nasıl Soyutlar?</vt:lpstr>
      <vt:lpstr>PowerPoint Sunusu</vt:lpstr>
      <vt:lpstr>Örnek</vt:lpstr>
      <vt:lpstr>Örnek</vt:lpstr>
      <vt:lpstr>PowerPoint Sunusu</vt:lpstr>
      <vt:lpstr>Sınıfladırma(Classification)</vt:lpstr>
      <vt:lpstr>PowerPoint Sunusu</vt:lpstr>
      <vt:lpstr>PowerPoint Sunusu</vt:lpstr>
      <vt:lpstr>Sınıf ve Nesne Kavramı</vt:lpstr>
      <vt:lpstr>PowerPoint Sunusu</vt:lpstr>
      <vt:lpstr>PowerPoint Sunusu</vt:lpstr>
      <vt:lpstr>PowerPoint Sunusu</vt:lpstr>
      <vt:lpstr>UML nedir?</vt:lpstr>
      <vt:lpstr>Association-Aggreagation-Composition nedir?</vt:lpstr>
      <vt:lpstr>Association nedir?</vt:lpstr>
      <vt:lpstr>Örnek Zamanı –&gt; ../association/*.java</vt:lpstr>
      <vt:lpstr>Aggregation nedir?</vt:lpstr>
      <vt:lpstr>Örnek Zamanı –&gt; ../aggregation/*.java</vt:lpstr>
      <vt:lpstr>PowerPoint Sunusu</vt:lpstr>
      <vt:lpstr>PowerPoint Sunusu</vt:lpstr>
      <vt:lpstr>PowerPoint Sunusu</vt:lpstr>
      <vt:lpstr>PowerPoint Sunusu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dc:creator>Çağrı</dc:creator>
  <cp:lastModifiedBy>İBRAHİM BAŞAR YARGICI</cp:lastModifiedBy>
  <cp:revision>73</cp:revision>
  <dcterms:modified xsi:type="dcterms:W3CDTF">2021-10-09T15:22:21Z</dcterms:modified>
</cp:coreProperties>
</file>